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notesSlides/notesSlide2.xml" ContentType="application/vnd.openxmlformats-officedocument.presentationml.notesSlide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diagrams/drawing1.xml" ContentType="application/vnd.ms-office.drawingml.diagramDrawing+xml"/>
  <Override PartName="/ppt/diagrams/quickStyle2.xml" ContentType="application/vnd.openxmlformats-officedocument.drawingml.diagramStyle+xml"/>
  <Override PartName="/ppt/diagrams/quickStyle3.xml" ContentType="application/vnd.openxmlformats-officedocument.drawingml.diagramStyl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diagrams/colors2.xml" ContentType="application/vnd.openxmlformats-officedocument.drawingml.diagramColors+xml"/>
  <Override PartName="/ppt/notesSlides/notesSlide3.xml" ContentType="application/vnd.openxmlformats-officedocument.presentationml.notesSlide+xml"/>
  <Override PartName="/ppt/diagrams/drawing3.xml" ContentType="application/vnd.ms-office.drawingml.diagramDrawing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9" r:id="rId2"/>
    <p:sldId id="257" r:id="rId3"/>
    <p:sldId id="256" r:id="rId4"/>
    <p:sldId id="258" r:id="rId5"/>
    <p:sldId id="263" r:id="rId6"/>
    <p:sldId id="264" r:id="rId7"/>
    <p:sldId id="260" r:id="rId8"/>
    <p:sldId id="261" r:id="rId9"/>
    <p:sldId id="265" r:id="rId10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9EDF4"/>
    <a:srgbClr val="D0D8E8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226" autoAdjust="0"/>
    <p:restoredTop sz="97632" autoAdjust="0"/>
  </p:normalViewPr>
  <p:slideViewPr>
    <p:cSldViewPr>
      <p:cViewPr varScale="1">
        <p:scale>
          <a:sx n="64" d="100"/>
          <a:sy n="64" d="100"/>
        </p:scale>
        <p:origin x="-120" y="-23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80A6D6FE-987C-4836-BE81-2F3228D4C9DA}" type="doc">
      <dgm:prSet loTypeId="urn:microsoft.com/office/officeart/2005/8/layout/chevron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DB35664-A8B6-4C8C-A456-7C214A549C71}">
      <dgm:prSet phldrT="[Text]" custT="1"/>
      <dgm:spPr/>
      <dgm:t>
        <a:bodyPr/>
        <a:lstStyle/>
        <a:p>
          <a:r>
            <a:rPr lang="en-US" sz="1300" dirty="0" err="1" smtClean="0">
              <a:latin typeface="Arial" pitchFamily="34" charset="0"/>
              <a:cs typeface="Arial" pitchFamily="34" charset="0"/>
            </a:rPr>
            <a:t>Weldability</a:t>
          </a:r>
          <a:endParaRPr lang="en-US" sz="1300" dirty="0" smtClean="0">
            <a:latin typeface="Arial" pitchFamily="34" charset="0"/>
            <a:cs typeface="Arial" pitchFamily="34" charset="0"/>
          </a:endParaRPr>
        </a:p>
        <a:p>
          <a:r>
            <a:rPr lang="en-US" sz="1300" dirty="0" smtClean="0">
              <a:latin typeface="Arial" pitchFamily="34" charset="0"/>
              <a:cs typeface="Arial" pitchFamily="34" charset="0"/>
            </a:rPr>
            <a:t>(</a:t>
          </a:r>
          <a:r>
            <a:rPr lang="en-US" sz="1300" dirty="0" err="1" smtClean="0">
              <a:latin typeface="Arial" pitchFamily="34" charset="0"/>
              <a:cs typeface="Arial" pitchFamily="34" charset="0"/>
            </a:rPr>
            <a:t>Ti+Al</a:t>
          </a:r>
          <a:r>
            <a:rPr lang="en-US" sz="1300" dirty="0" smtClean="0">
              <a:latin typeface="Arial" pitchFamily="34" charset="0"/>
              <a:cs typeface="Arial" pitchFamily="34" charset="0"/>
            </a:rPr>
            <a:t> )&lt; 2.5 </a:t>
          </a:r>
          <a:endParaRPr lang="en-US" sz="1300" dirty="0">
            <a:latin typeface="Arial" pitchFamily="34" charset="0"/>
            <a:cs typeface="Arial" pitchFamily="34" charset="0"/>
          </a:endParaRPr>
        </a:p>
      </dgm:t>
    </dgm:pt>
    <dgm:pt modelId="{78EDD6D3-08E8-45C8-A397-8C92909080D6}" type="parTrans" cxnId="{7C254B05-8B72-44A5-98EB-6B3DE015375A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41F0B2E2-6567-4A3A-A55E-48BF4170B706}" type="sibTrans" cxnId="{7C254B05-8B72-44A5-98EB-6B3DE015375A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6F777E64-21A3-42B7-A995-ED9420A175E6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617,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625,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718, Haynes 230,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263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4E951A75-D64A-4078-82F4-A07A65C26592}" type="parTrans" cxnId="{1BB4717F-D13D-4180-BA1E-CC28F55DEFA9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67FE454B-9FB0-45CD-9847-05F2AEC5555B}" type="sibTrans" cxnId="{1BB4717F-D13D-4180-BA1E-CC28F55DEFA9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8D290055-4E3F-48DF-9404-3F481D49D065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No 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U720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Waspalloy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105,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115, Haynes 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282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205EC35D-8C70-4801-B294-1E205AF91BEE}" type="parTrans" cxnId="{5BA98E1F-C9B2-4F7F-8657-DA70D13AE97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AE5ADB2A-E674-4F92-AD10-050FE19768B1}" type="sibTrans" cxnId="{5BA98E1F-C9B2-4F7F-8657-DA70D13AE97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DB849ED1-5CC3-4EAE-8AFF-92A2BC3B044E}">
      <dgm:prSet phldrT="[Text]" custT="1"/>
      <dgm:spPr/>
      <dgm:t>
        <a:bodyPr/>
        <a:lstStyle/>
        <a:p>
          <a:r>
            <a:rPr lang="en-US" sz="1300" dirty="0" smtClean="0">
              <a:latin typeface="Arial" pitchFamily="34" charset="0"/>
              <a:cs typeface="Arial" pitchFamily="34" charset="0"/>
            </a:rPr>
            <a:t>Larson-Miller </a:t>
          </a:r>
        </a:p>
        <a:p>
          <a:r>
            <a:rPr lang="en-US" sz="1300" dirty="0" smtClean="0">
              <a:latin typeface="Arial" pitchFamily="34" charset="0"/>
              <a:cs typeface="Arial" pitchFamily="34" charset="0"/>
            </a:rPr>
            <a:t>Parameter &gt;25k</a:t>
          </a:r>
          <a:endParaRPr lang="en-US" sz="1300" dirty="0">
            <a:latin typeface="Arial" pitchFamily="34" charset="0"/>
            <a:cs typeface="Arial" pitchFamily="34" charset="0"/>
          </a:endParaRPr>
        </a:p>
      </dgm:t>
    </dgm:pt>
    <dgm:pt modelId="{78FDDDEC-8AD6-49F8-9E33-4226BF45EC7D}" type="parTrans" cxnId="{317FA592-9242-4169-A15C-534AD050D676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5A08CDB2-75EB-4474-89C4-D2E9C8244D85}" type="sibTrans" cxnId="{317FA592-9242-4169-A15C-534AD050D676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0BC98758-FBB1-4820-9F7B-C5C6CBEFF3EF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617,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263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8C1807D7-1DED-4940-9F2D-14C3A57C340B}" type="parTrans" cxnId="{07C2F64F-77A9-4BBE-B07D-317F6B40350F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6A0551B0-08C9-4810-B5B1-9BACB021E738}" type="sibTrans" cxnId="{07C2F64F-77A9-4BBE-B07D-317F6B40350F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803BC4BA-D405-488E-A5ED-C5CBF6A637BD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No -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625,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718, Haynes 230 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44797784-D80B-4967-B974-1AAAE4BC3A89}" type="parTrans" cxnId="{1C566111-FD46-4FB2-BDC5-50710367D9D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50274282-64D2-4828-96B1-7D36D39BBF1A}" type="sibTrans" cxnId="{1C566111-FD46-4FB2-BDC5-50710367D9D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A190DEB6-8416-422D-9A19-3228ACC494DA}">
      <dgm:prSet phldrT="[Text]" custT="1"/>
      <dgm:spPr/>
      <dgm:t>
        <a:bodyPr/>
        <a:lstStyle/>
        <a:p>
          <a:r>
            <a:rPr lang="en-US" sz="1300" dirty="0" err="1" smtClean="0">
              <a:latin typeface="Arial" pitchFamily="34" charset="0"/>
              <a:cs typeface="Arial" pitchFamily="34" charset="0"/>
            </a:rPr>
            <a:t>Machinability</a:t>
          </a:r>
          <a:endParaRPr lang="en-US" sz="1300" dirty="0">
            <a:latin typeface="Arial" pitchFamily="34" charset="0"/>
            <a:cs typeface="Arial" pitchFamily="34" charset="0"/>
          </a:endParaRPr>
        </a:p>
      </dgm:t>
    </dgm:pt>
    <dgm:pt modelId="{33599D1F-A941-4688-B690-ACABA42364C0}" type="parTrans" cxnId="{07FBE2B8-AE8C-41CA-B139-5CE6990C32A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AC22A906-DBCC-4CEB-9AFC-D0F08D337BB5}" type="sibTrans" cxnId="{07FBE2B8-AE8C-41CA-B139-5CE6990C32A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085F6A5A-BFD4-4F62-8ED9-1266609E6F2E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617,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263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058224B9-FDF2-4147-8D55-697D28D3BFB5}" type="parTrans" cxnId="{90F71B1B-A66E-4B6C-8CFD-0F413C76074E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EBACF6AC-CBA2-4A22-B857-703F329C6473}" type="sibTrans" cxnId="{90F71B1B-A66E-4B6C-8CFD-0F413C76074E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01FBE34D-4F1D-4786-AA1D-08062526BF6A}" type="pres">
      <dgm:prSet presAssocID="{80A6D6FE-987C-4836-BE81-2F3228D4C9DA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7B6CDBF-D18D-4016-9ED4-277E3CB89716}" type="pres">
      <dgm:prSet presAssocID="{2DB35664-A8B6-4C8C-A456-7C214A549C71}" presName="composite" presStyleCnt="0"/>
      <dgm:spPr/>
    </dgm:pt>
    <dgm:pt modelId="{208897BF-A576-4E5F-B59B-A396E1A7D23E}" type="pres">
      <dgm:prSet presAssocID="{2DB35664-A8B6-4C8C-A456-7C214A549C71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C415264-6C4B-4C4B-BD13-E7801307640C}" type="pres">
      <dgm:prSet presAssocID="{2DB35664-A8B6-4C8C-A456-7C214A549C71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1A4B90-42D3-42BE-8B62-5593AEBFA66F}" type="pres">
      <dgm:prSet presAssocID="{41F0B2E2-6567-4A3A-A55E-48BF4170B706}" presName="sp" presStyleCnt="0"/>
      <dgm:spPr/>
    </dgm:pt>
    <dgm:pt modelId="{73EFB167-D993-460A-AA29-F4EB3394A73B}" type="pres">
      <dgm:prSet presAssocID="{DB849ED1-5CC3-4EAE-8AFF-92A2BC3B044E}" presName="composite" presStyleCnt="0"/>
      <dgm:spPr/>
    </dgm:pt>
    <dgm:pt modelId="{75C4974A-4389-49C6-8D99-C21B19425E12}" type="pres">
      <dgm:prSet presAssocID="{DB849ED1-5CC3-4EAE-8AFF-92A2BC3B044E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2AF68C1-A489-4DB4-AFB2-C2E28074364B}" type="pres">
      <dgm:prSet presAssocID="{DB849ED1-5CC3-4EAE-8AFF-92A2BC3B044E}" presName="descendantText" presStyleLbl="alignAcc1" presStyleIdx="1" presStyleCnt="3" custLinFactNeighborX="-31" custLinFactNeighborY="26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0DF08AD-D7FF-4515-BB7B-894566464BDE}" type="pres">
      <dgm:prSet presAssocID="{5A08CDB2-75EB-4474-89C4-D2E9C8244D85}" presName="sp" presStyleCnt="0"/>
      <dgm:spPr/>
    </dgm:pt>
    <dgm:pt modelId="{3CE3D177-094F-42BA-82D7-B524B3248706}" type="pres">
      <dgm:prSet presAssocID="{A190DEB6-8416-422D-9A19-3228ACC494DA}" presName="composite" presStyleCnt="0"/>
      <dgm:spPr/>
    </dgm:pt>
    <dgm:pt modelId="{1393B7E6-7AFA-49E0-9914-8895139DB46C}" type="pres">
      <dgm:prSet presAssocID="{A190DEB6-8416-422D-9A19-3228ACC494DA}" presName="parentText" presStyleLbl="alignNode1" presStyleIdx="2" presStyleCnt="3" custLinFactNeighborY="-418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0EA618-EE84-4283-B6C8-F7092BDB6530}" type="pres">
      <dgm:prSet presAssocID="{A190DEB6-8416-422D-9A19-3228ACC494DA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C254B05-8B72-44A5-98EB-6B3DE015375A}" srcId="{80A6D6FE-987C-4836-BE81-2F3228D4C9DA}" destId="{2DB35664-A8B6-4C8C-A456-7C214A549C71}" srcOrd="0" destOrd="0" parTransId="{78EDD6D3-08E8-45C8-A397-8C92909080D6}" sibTransId="{41F0B2E2-6567-4A3A-A55E-48BF4170B706}"/>
    <dgm:cxn modelId="{317FA592-9242-4169-A15C-534AD050D676}" srcId="{80A6D6FE-987C-4836-BE81-2F3228D4C9DA}" destId="{DB849ED1-5CC3-4EAE-8AFF-92A2BC3B044E}" srcOrd="1" destOrd="0" parTransId="{78FDDDEC-8AD6-49F8-9E33-4226BF45EC7D}" sibTransId="{5A08CDB2-75EB-4474-89C4-D2E9C8244D85}"/>
    <dgm:cxn modelId="{617DB724-E6A5-4FDA-B767-073AAECA56C3}" type="presOf" srcId="{DB849ED1-5CC3-4EAE-8AFF-92A2BC3B044E}" destId="{75C4974A-4389-49C6-8D99-C21B19425E12}" srcOrd="0" destOrd="0" presId="urn:microsoft.com/office/officeart/2005/8/layout/chevron2"/>
    <dgm:cxn modelId="{45631DF7-6B8F-45EE-944D-924FED80A00F}" type="presOf" srcId="{80A6D6FE-987C-4836-BE81-2F3228D4C9DA}" destId="{01FBE34D-4F1D-4786-AA1D-08062526BF6A}" srcOrd="0" destOrd="0" presId="urn:microsoft.com/office/officeart/2005/8/layout/chevron2"/>
    <dgm:cxn modelId="{2E436D13-277A-4E38-83A6-71C10A418D84}" type="presOf" srcId="{085F6A5A-BFD4-4F62-8ED9-1266609E6F2E}" destId="{960EA618-EE84-4283-B6C8-F7092BDB6530}" srcOrd="0" destOrd="0" presId="urn:microsoft.com/office/officeart/2005/8/layout/chevron2"/>
    <dgm:cxn modelId="{1BB4717F-D13D-4180-BA1E-CC28F55DEFA9}" srcId="{2DB35664-A8B6-4C8C-A456-7C214A549C71}" destId="{6F777E64-21A3-42B7-A995-ED9420A175E6}" srcOrd="0" destOrd="0" parTransId="{4E951A75-D64A-4078-82F4-A07A65C26592}" sibTransId="{67FE454B-9FB0-45CD-9847-05F2AEC5555B}"/>
    <dgm:cxn modelId="{90F71B1B-A66E-4B6C-8CFD-0F413C76074E}" srcId="{A190DEB6-8416-422D-9A19-3228ACC494DA}" destId="{085F6A5A-BFD4-4F62-8ED9-1266609E6F2E}" srcOrd="0" destOrd="0" parTransId="{058224B9-FDF2-4147-8D55-697D28D3BFB5}" sibTransId="{EBACF6AC-CBA2-4A22-B857-703F329C6473}"/>
    <dgm:cxn modelId="{B0A41F0E-A044-49AB-8D24-07084ACE2527}" type="presOf" srcId="{2DB35664-A8B6-4C8C-A456-7C214A549C71}" destId="{208897BF-A576-4E5F-B59B-A396E1A7D23E}" srcOrd="0" destOrd="0" presId="urn:microsoft.com/office/officeart/2005/8/layout/chevron2"/>
    <dgm:cxn modelId="{A24F5FA1-9BD2-4E6D-9790-6F1D86BA5DFD}" type="presOf" srcId="{8D290055-4E3F-48DF-9404-3F481D49D065}" destId="{8C415264-6C4B-4C4B-BD13-E7801307640C}" srcOrd="0" destOrd="1" presId="urn:microsoft.com/office/officeart/2005/8/layout/chevron2"/>
    <dgm:cxn modelId="{07C2F64F-77A9-4BBE-B07D-317F6B40350F}" srcId="{DB849ED1-5CC3-4EAE-8AFF-92A2BC3B044E}" destId="{0BC98758-FBB1-4820-9F7B-C5C6CBEFF3EF}" srcOrd="0" destOrd="0" parTransId="{8C1807D7-1DED-4940-9F2D-14C3A57C340B}" sibTransId="{6A0551B0-08C9-4810-B5B1-9BACB021E738}"/>
    <dgm:cxn modelId="{048F83E6-0A73-4982-BDEB-19686C88031A}" type="presOf" srcId="{0BC98758-FBB1-4820-9F7B-C5C6CBEFF3EF}" destId="{52AF68C1-A489-4DB4-AFB2-C2E28074364B}" srcOrd="0" destOrd="0" presId="urn:microsoft.com/office/officeart/2005/8/layout/chevron2"/>
    <dgm:cxn modelId="{5BA98E1F-C9B2-4F7F-8657-DA70D13AE975}" srcId="{2DB35664-A8B6-4C8C-A456-7C214A549C71}" destId="{8D290055-4E3F-48DF-9404-3F481D49D065}" srcOrd="1" destOrd="0" parTransId="{205EC35D-8C70-4801-B294-1E205AF91BEE}" sibTransId="{AE5ADB2A-E674-4F92-AD10-050FE19768B1}"/>
    <dgm:cxn modelId="{2A62F6EA-0F38-4312-A055-70D4EE2ACA62}" type="presOf" srcId="{803BC4BA-D405-488E-A5ED-C5CBF6A637BD}" destId="{52AF68C1-A489-4DB4-AFB2-C2E28074364B}" srcOrd="0" destOrd="1" presId="urn:microsoft.com/office/officeart/2005/8/layout/chevron2"/>
    <dgm:cxn modelId="{1C566111-FD46-4FB2-BDC5-50710367D9D5}" srcId="{DB849ED1-5CC3-4EAE-8AFF-92A2BC3B044E}" destId="{803BC4BA-D405-488E-A5ED-C5CBF6A637BD}" srcOrd="1" destOrd="0" parTransId="{44797784-D80B-4967-B974-1AAAE4BC3A89}" sibTransId="{50274282-64D2-4828-96B1-7D36D39BBF1A}"/>
    <dgm:cxn modelId="{FD9771A3-0678-43B7-B6E2-BF7FB9D080CE}" type="presOf" srcId="{A190DEB6-8416-422D-9A19-3228ACC494DA}" destId="{1393B7E6-7AFA-49E0-9914-8895139DB46C}" srcOrd="0" destOrd="0" presId="urn:microsoft.com/office/officeart/2005/8/layout/chevron2"/>
    <dgm:cxn modelId="{07FBE2B8-AE8C-41CA-B139-5CE6990C32A5}" srcId="{80A6D6FE-987C-4836-BE81-2F3228D4C9DA}" destId="{A190DEB6-8416-422D-9A19-3228ACC494DA}" srcOrd="2" destOrd="0" parTransId="{33599D1F-A941-4688-B690-ACABA42364C0}" sibTransId="{AC22A906-DBCC-4CEB-9AFC-D0F08D337BB5}"/>
    <dgm:cxn modelId="{4DBF7410-4C9C-4A66-93C5-52B5D4D8F09F}" type="presOf" srcId="{6F777E64-21A3-42B7-A995-ED9420A175E6}" destId="{8C415264-6C4B-4C4B-BD13-E7801307640C}" srcOrd="0" destOrd="0" presId="urn:microsoft.com/office/officeart/2005/8/layout/chevron2"/>
    <dgm:cxn modelId="{ABBA5315-38FC-46B8-B65D-865BB2C629A6}" type="presParOf" srcId="{01FBE34D-4F1D-4786-AA1D-08062526BF6A}" destId="{F7B6CDBF-D18D-4016-9ED4-277E3CB89716}" srcOrd="0" destOrd="0" presId="urn:microsoft.com/office/officeart/2005/8/layout/chevron2"/>
    <dgm:cxn modelId="{B7CBE4DB-342D-4F12-B56A-39221DE81BCB}" type="presParOf" srcId="{F7B6CDBF-D18D-4016-9ED4-277E3CB89716}" destId="{208897BF-A576-4E5F-B59B-A396E1A7D23E}" srcOrd="0" destOrd="0" presId="urn:microsoft.com/office/officeart/2005/8/layout/chevron2"/>
    <dgm:cxn modelId="{F1C67BD1-A119-4486-A0E4-AF38D07D3BCA}" type="presParOf" srcId="{F7B6CDBF-D18D-4016-9ED4-277E3CB89716}" destId="{8C415264-6C4B-4C4B-BD13-E7801307640C}" srcOrd="1" destOrd="0" presId="urn:microsoft.com/office/officeart/2005/8/layout/chevron2"/>
    <dgm:cxn modelId="{FA154612-CD49-400F-A484-0976EF31B64E}" type="presParOf" srcId="{01FBE34D-4F1D-4786-AA1D-08062526BF6A}" destId="{261A4B90-42D3-42BE-8B62-5593AEBFA66F}" srcOrd="1" destOrd="0" presId="urn:microsoft.com/office/officeart/2005/8/layout/chevron2"/>
    <dgm:cxn modelId="{1EDF16E1-8FFF-4C24-AA2D-71B6FF413F92}" type="presParOf" srcId="{01FBE34D-4F1D-4786-AA1D-08062526BF6A}" destId="{73EFB167-D993-460A-AA29-F4EB3394A73B}" srcOrd="2" destOrd="0" presId="urn:microsoft.com/office/officeart/2005/8/layout/chevron2"/>
    <dgm:cxn modelId="{DEE4ADCD-D427-440B-B2B3-DF7B165EACD0}" type="presParOf" srcId="{73EFB167-D993-460A-AA29-F4EB3394A73B}" destId="{75C4974A-4389-49C6-8D99-C21B19425E12}" srcOrd="0" destOrd="0" presId="urn:microsoft.com/office/officeart/2005/8/layout/chevron2"/>
    <dgm:cxn modelId="{82EC66D8-40C8-4CD1-8660-9CF5E0353B90}" type="presParOf" srcId="{73EFB167-D993-460A-AA29-F4EB3394A73B}" destId="{52AF68C1-A489-4DB4-AFB2-C2E28074364B}" srcOrd="1" destOrd="0" presId="urn:microsoft.com/office/officeart/2005/8/layout/chevron2"/>
    <dgm:cxn modelId="{00CCD3F9-EBD9-4538-BEC3-70EF80493813}" type="presParOf" srcId="{01FBE34D-4F1D-4786-AA1D-08062526BF6A}" destId="{00DF08AD-D7FF-4515-BB7B-894566464BDE}" srcOrd="3" destOrd="0" presId="urn:microsoft.com/office/officeart/2005/8/layout/chevron2"/>
    <dgm:cxn modelId="{2AF4F9BC-D731-496E-9E2A-EEF56C2BFBF9}" type="presParOf" srcId="{01FBE34D-4F1D-4786-AA1D-08062526BF6A}" destId="{3CE3D177-094F-42BA-82D7-B524B3248706}" srcOrd="4" destOrd="0" presId="urn:microsoft.com/office/officeart/2005/8/layout/chevron2"/>
    <dgm:cxn modelId="{B5CA7B29-9C4E-4424-AFC6-E9EF1FE8C80E}" type="presParOf" srcId="{3CE3D177-094F-42BA-82D7-B524B3248706}" destId="{1393B7E6-7AFA-49E0-9914-8895139DB46C}" srcOrd="0" destOrd="0" presId="urn:microsoft.com/office/officeart/2005/8/layout/chevron2"/>
    <dgm:cxn modelId="{475AEA27-374B-4AD4-A362-F671FAEC223B}" type="presParOf" srcId="{3CE3D177-094F-42BA-82D7-B524B3248706}" destId="{960EA618-EE84-4283-B6C8-F7092BDB6530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80A6D6FE-987C-4836-BE81-2F3228D4C9DA}" type="doc">
      <dgm:prSet loTypeId="urn:microsoft.com/office/officeart/2005/8/layout/chevron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DB35664-A8B6-4C8C-A456-7C214A549C71}">
      <dgm:prSet phldrT="[Text]" custT="1"/>
      <dgm:spPr/>
      <dgm:t>
        <a:bodyPr/>
        <a:lstStyle/>
        <a:p>
          <a:r>
            <a:rPr lang="en-US" sz="1300" dirty="0" err="1" smtClean="0">
              <a:latin typeface="Arial" pitchFamily="34" charset="0"/>
              <a:cs typeface="Arial" pitchFamily="34" charset="0"/>
            </a:rPr>
            <a:t>Weldability</a:t>
          </a:r>
          <a:endParaRPr lang="en-US" sz="1300" dirty="0" smtClean="0">
            <a:latin typeface="Arial" pitchFamily="34" charset="0"/>
            <a:cs typeface="Arial" pitchFamily="34" charset="0"/>
          </a:endParaRPr>
        </a:p>
        <a:p>
          <a:r>
            <a:rPr lang="en-US" sz="1300" dirty="0" smtClean="0">
              <a:latin typeface="Arial" pitchFamily="34" charset="0"/>
              <a:cs typeface="Arial" pitchFamily="34" charset="0"/>
            </a:rPr>
            <a:t>N/A</a:t>
          </a:r>
          <a:endParaRPr lang="en-US" sz="1300" dirty="0">
            <a:latin typeface="Arial" pitchFamily="34" charset="0"/>
            <a:cs typeface="Arial" pitchFamily="34" charset="0"/>
          </a:endParaRPr>
        </a:p>
      </dgm:t>
    </dgm:pt>
    <dgm:pt modelId="{78EDD6D3-08E8-45C8-A397-8C92909080D6}" type="parTrans" cxnId="{7C254B05-8B72-44A5-98EB-6B3DE015375A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41F0B2E2-6567-4A3A-A55E-48BF4170B706}" type="sibTrans" cxnId="{7C254B05-8B72-44A5-98EB-6B3DE015375A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6F777E64-21A3-42B7-A995-ED9420A175E6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N/A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4E951A75-D64A-4078-82F4-A07A65C26592}" type="parTrans" cxnId="{1BB4717F-D13D-4180-BA1E-CC28F55DEFA9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67FE454B-9FB0-45CD-9847-05F2AEC5555B}" type="sibTrans" cxnId="{1BB4717F-D13D-4180-BA1E-CC28F55DEFA9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DB849ED1-5CC3-4EAE-8AFF-92A2BC3B044E}">
      <dgm:prSet phldrT="[Text]" custT="1"/>
      <dgm:spPr/>
      <dgm:t>
        <a:bodyPr/>
        <a:lstStyle/>
        <a:p>
          <a:r>
            <a:rPr lang="en-US" sz="1300" dirty="0" smtClean="0">
              <a:latin typeface="Arial" pitchFamily="34" charset="0"/>
              <a:cs typeface="Arial" pitchFamily="34" charset="0"/>
            </a:rPr>
            <a:t>Larson-Miller </a:t>
          </a:r>
        </a:p>
        <a:p>
          <a:r>
            <a:rPr lang="en-US" sz="1300" dirty="0" smtClean="0">
              <a:latin typeface="Arial" pitchFamily="34" charset="0"/>
              <a:cs typeface="Arial" pitchFamily="34" charset="0"/>
            </a:rPr>
            <a:t>Parameter </a:t>
          </a:r>
          <a:r>
            <a:rPr lang="en-US" sz="1300" dirty="0" smtClean="0">
              <a:latin typeface="Arial" pitchFamily="34" charset="0"/>
              <a:cs typeface="Arial" pitchFamily="34" charset="0"/>
            </a:rPr>
            <a:t>&gt;25k</a:t>
          </a:r>
          <a:endParaRPr lang="en-US" sz="1300" dirty="0">
            <a:latin typeface="Arial" pitchFamily="34" charset="0"/>
            <a:cs typeface="Arial" pitchFamily="34" charset="0"/>
          </a:endParaRPr>
        </a:p>
      </dgm:t>
    </dgm:pt>
    <dgm:pt modelId="{78FDDDEC-8AD6-49F8-9E33-4226BF45EC7D}" type="parTrans" cxnId="{317FA592-9242-4169-A15C-534AD050D676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5A08CDB2-75EB-4474-89C4-D2E9C8244D85}" type="sibTrans" cxnId="{317FA592-9242-4169-A15C-534AD050D676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0BC98758-FBB1-4820-9F7B-C5C6CBEFF3EF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617,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263,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105,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115, U720,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Waspaloy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, Haynes 282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8C1807D7-1DED-4940-9F2D-14C3A57C340B}" type="parTrans" cxnId="{07C2F64F-77A9-4BBE-B07D-317F6B40350F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6A0551B0-08C9-4810-B5B1-9BACB021E738}" type="sibTrans" cxnId="{07C2F64F-77A9-4BBE-B07D-317F6B40350F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803BC4BA-D405-488E-A5ED-C5CBF6A637BD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No -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625,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718, Haynes 230 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44797784-D80B-4967-B974-1AAAE4BC3A89}" type="parTrans" cxnId="{1C566111-FD46-4FB2-BDC5-50710367D9D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50274282-64D2-4828-96B1-7D36D39BBF1A}" type="sibTrans" cxnId="{1C566111-FD46-4FB2-BDC5-50710367D9D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A190DEB6-8416-422D-9A19-3228ACC494DA}">
      <dgm:prSet phldrT="[Text]" custT="1"/>
      <dgm:spPr/>
      <dgm:t>
        <a:bodyPr/>
        <a:lstStyle/>
        <a:p>
          <a:r>
            <a:rPr lang="en-US" sz="1300" dirty="0" err="1" smtClean="0">
              <a:latin typeface="Arial" pitchFamily="34" charset="0"/>
              <a:cs typeface="Arial" pitchFamily="34" charset="0"/>
            </a:rPr>
            <a:t>Machinability</a:t>
          </a:r>
          <a:endParaRPr lang="en-US" sz="1300" dirty="0">
            <a:latin typeface="Arial" pitchFamily="34" charset="0"/>
            <a:cs typeface="Arial" pitchFamily="34" charset="0"/>
          </a:endParaRPr>
        </a:p>
      </dgm:t>
    </dgm:pt>
    <dgm:pt modelId="{33599D1F-A941-4688-B690-ACABA42364C0}" type="parTrans" cxnId="{07FBE2B8-AE8C-41CA-B139-5CE6990C32A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AC22A906-DBCC-4CEB-9AFC-D0F08D337BB5}" type="sibTrans" cxnId="{07FBE2B8-AE8C-41CA-B139-5CE6990C32A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085F6A5A-BFD4-4F62-8ED9-1266609E6F2E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617,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263,Nimonic 105,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 115, </a:t>
          </a:r>
          <a:r>
            <a:rPr lang="en-US" sz="1600" dirty="0" err="1" smtClean="0">
              <a:latin typeface="Arial" pitchFamily="34" charset="0"/>
              <a:cs typeface="Arial" pitchFamily="34" charset="0"/>
            </a:rPr>
            <a:t>Waspaloy</a:t>
          </a:r>
          <a:r>
            <a:rPr lang="en-US" sz="1600" dirty="0" smtClean="0">
              <a:latin typeface="Arial" pitchFamily="34" charset="0"/>
              <a:cs typeface="Arial" pitchFamily="34" charset="0"/>
            </a:rPr>
            <a:t>, Haynes 282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058224B9-FDF2-4147-8D55-697D28D3BFB5}" type="parTrans" cxnId="{90F71B1B-A66E-4B6C-8CFD-0F413C76074E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EBACF6AC-CBA2-4A22-B857-703F329C6473}" type="sibTrans" cxnId="{90F71B1B-A66E-4B6C-8CFD-0F413C76074E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AC2E8C49-9EF1-487B-9BC3-EDD57B4A8B60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No – U720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E03BA996-3246-47A0-A569-045E807AFA24}" type="parTrans" cxnId="{565987CE-0517-46DA-AF39-C9D5C2B66441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2A0C135B-4CF0-4EF9-8796-87641F8EA3DC}" type="sibTrans" cxnId="{565987CE-0517-46DA-AF39-C9D5C2B66441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01FBE34D-4F1D-4786-AA1D-08062526BF6A}" type="pres">
      <dgm:prSet presAssocID="{80A6D6FE-987C-4836-BE81-2F3228D4C9DA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7B6CDBF-D18D-4016-9ED4-277E3CB89716}" type="pres">
      <dgm:prSet presAssocID="{2DB35664-A8B6-4C8C-A456-7C214A549C71}" presName="composite" presStyleCnt="0"/>
      <dgm:spPr/>
    </dgm:pt>
    <dgm:pt modelId="{208897BF-A576-4E5F-B59B-A396E1A7D23E}" type="pres">
      <dgm:prSet presAssocID="{2DB35664-A8B6-4C8C-A456-7C214A549C71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C415264-6C4B-4C4B-BD13-E7801307640C}" type="pres">
      <dgm:prSet presAssocID="{2DB35664-A8B6-4C8C-A456-7C214A549C71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1A4B90-42D3-42BE-8B62-5593AEBFA66F}" type="pres">
      <dgm:prSet presAssocID="{41F0B2E2-6567-4A3A-A55E-48BF4170B706}" presName="sp" presStyleCnt="0"/>
      <dgm:spPr/>
    </dgm:pt>
    <dgm:pt modelId="{73EFB167-D993-460A-AA29-F4EB3394A73B}" type="pres">
      <dgm:prSet presAssocID="{DB849ED1-5CC3-4EAE-8AFF-92A2BC3B044E}" presName="composite" presStyleCnt="0"/>
      <dgm:spPr/>
    </dgm:pt>
    <dgm:pt modelId="{75C4974A-4389-49C6-8D99-C21B19425E12}" type="pres">
      <dgm:prSet presAssocID="{DB849ED1-5CC3-4EAE-8AFF-92A2BC3B044E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2AF68C1-A489-4DB4-AFB2-C2E28074364B}" type="pres">
      <dgm:prSet presAssocID="{DB849ED1-5CC3-4EAE-8AFF-92A2BC3B044E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0DF08AD-D7FF-4515-BB7B-894566464BDE}" type="pres">
      <dgm:prSet presAssocID="{5A08CDB2-75EB-4474-89C4-D2E9C8244D85}" presName="sp" presStyleCnt="0"/>
      <dgm:spPr/>
    </dgm:pt>
    <dgm:pt modelId="{3CE3D177-094F-42BA-82D7-B524B3248706}" type="pres">
      <dgm:prSet presAssocID="{A190DEB6-8416-422D-9A19-3228ACC494DA}" presName="composite" presStyleCnt="0"/>
      <dgm:spPr/>
    </dgm:pt>
    <dgm:pt modelId="{1393B7E6-7AFA-49E0-9914-8895139DB46C}" type="pres">
      <dgm:prSet presAssocID="{A190DEB6-8416-422D-9A19-3228ACC494DA}" presName="parentText" presStyleLbl="alignNode1" presStyleIdx="2" presStyleCnt="3" custLinFactNeighborY="-418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0EA618-EE84-4283-B6C8-F7092BDB6530}" type="pres">
      <dgm:prSet presAssocID="{A190DEB6-8416-422D-9A19-3228ACC494DA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7C254B05-8B72-44A5-98EB-6B3DE015375A}" srcId="{80A6D6FE-987C-4836-BE81-2F3228D4C9DA}" destId="{2DB35664-A8B6-4C8C-A456-7C214A549C71}" srcOrd="0" destOrd="0" parTransId="{78EDD6D3-08E8-45C8-A397-8C92909080D6}" sibTransId="{41F0B2E2-6567-4A3A-A55E-48BF4170B706}"/>
    <dgm:cxn modelId="{99771436-D719-44D4-8054-B1C9919D065F}" type="presOf" srcId="{80A6D6FE-987C-4836-BE81-2F3228D4C9DA}" destId="{01FBE34D-4F1D-4786-AA1D-08062526BF6A}" srcOrd="0" destOrd="0" presId="urn:microsoft.com/office/officeart/2005/8/layout/chevron2"/>
    <dgm:cxn modelId="{1BB4717F-D13D-4180-BA1E-CC28F55DEFA9}" srcId="{2DB35664-A8B6-4C8C-A456-7C214A549C71}" destId="{6F777E64-21A3-42B7-A995-ED9420A175E6}" srcOrd="0" destOrd="0" parTransId="{4E951A75-D64A-4078-82F4-A07A65C26592}" sibTransId="{67FE454B-9FB0-45CD-9847-05F2AEC5555B}"/>
    <dgm:cxn modelId="{F92A84E0-D1F1-4287-AA72-C73C9031AC39}" type="presOf" srcId="{DB849ED1-5CC3-4EAE-8AFF-92A2BC3B044E}" destId="{75C4974A-4389-49C6-8D99-C21B19425E12}" srcOrd="0" destOrd="0" presId="urn:microsoft.com/office/officeart/2005/8/layout/chevron2"/>
    <dgm:cxn modelId="{B862CDE5-5DD5-49C9-96C3-FA4584164172}" type="presOf" srcId="{A190DEB6-8416-422D-9A19-3228ACC494DA}" destId="{1393B7E6-7AFA-49E0-9914-8895139DB46C}" srcOrd="0" destOrd="0" presId="urn:microsoft.com/office/officeart/2005/8/layout/chevron2"/>
    <dgm:cxn modelId="{07FBE2B8-AE8C-41CA-B139-5CE6990C32A5}" srcId="{80A6D6FE-987C-4836-BE81-2F3228D4C9DA}" destId="{A190DEB6-8416-422D-9A19-3228ACC494DA}" srcOrd="2" destOrd="0" parTransId="{33599D1F-A941-4688-B690-ACABA42364C0}" sibTransId="{AC22A906-DBCC-4CEB-9AFC-D0F08D337BB5}"/>
    <dgm:cxn modelId="{A48E72B5-493C-4C9F-BB98-7E9A15A7FC9E}" type="presOf" srcId="{6F777E64-21A3-42B7-A995-ED9420A175E6}" destId="{8C415264-6C4B-4C4B-BD13-E7801307640C}" srcOrd="0" destOrd="0" presId="urn:microsoft.com/office/officeart/2005/8/layout/chevron2"/>
    <dgm:cxn modelId="{565987CE-0517-46DA-AF39-C9D5C2B66441}" srcId="{A190DEB6-8416-422D-9A19-3228ACC494DA}" destId="{AC2E8C49-9EF1-487B-9BC3-EDD57B4A8B60}" srcOrd="1" destOrd="0" parTransId="{E03BA996-3246-47A0-A569-045E807AFA24}" sibTransId="{2A0C135B-4CF0-4EF9-8796-87641F8EA3DC}"/>
    <dgm:cxn modelId="{E765AFB6-182B-489D-AFB7-30D4C01A5C20}" type="presOf" srcId="{085F6A5A-BFD4-4F62-8ED9-1266609E6F2E}" destId="{960EA618-EE84-4283-B6C8-F7092BDB6530}" srcOrd="0" destOrd="0" presId="urn:microsoft.com/office/officeart/2005/8/layout/chevron2"/>
    <dgm:cxn modelId="{317FA592-9242-4169-A15C-534AD050D676}" srcId="{80A6D6FE-987C-4836-BE81-2F3228D4C9DA}" destId="{DB849ED1-5CC3-4EAE-8AFF-92A2BC3B044E}" srcOrd="1" destOrd="0" parTransId="{78FDDDEC-8AD6-49F8-9E33-4226BF45EC7D}" sibTransId="{5A08CDB2-75EB-4474-89C4-D2E9C8244D85}"/>
    <dgm:cxn modelId="{9B6A8720-6E60-43AE-866A-15EBA25E1E55}" type="presOf" srcId="{0BC98758-FBB1-4820-9F7B-C5C6CBEFF3EF}" destId="{52AF68C1-A489-4DB4-AFB2-C2E28074364B}" srcOrd="0" destOrd="0" presId="urn:microsoft.com/office/officeart/2005/8/layout/chevron2"/>
    <dgm:cxn modelId="{1C566111-FD46-4FB2-BDC5-50710367D9D5}" srcId="{DB849ED1-5CC3-4EAE-8AFF-92A2BC3B044E}" destId="{803BC4BA-D405-488E-A5ED-C5CBF6A637BD}" srcOrd="1" destOrd="0" parTransId="{44797784-D80B-4967-B974-1AAAE4BC3A89}" sibTransId="{50274282-64D2-4828-96B1-7D36D39BBF1A}"/>
    <dgm:cxn modelId="{606B0AA0-9833-41B7-A2A6-B013EDE6723B}" type="presOf" srcId="{803BC4BA-D405-488E-A5ED-C5CBF6A637BD}" destId="{52AF68C1-A489-4DB4-AFB2-C2E28074364B}" srcOrd="0" destOrd="1" presId="urn:microsoft.com/office/officeart/2005/8/layout/chevron2"/>
    <dgm:cxn modelId="{B25CE623-94C0-4ADD-95AF-DAABA78BC6CF}" type="presOf" srcId="{2DB35664-A8B6-4C8C-A456-7C214A549C71}" destId="{208897BF-A576-4E5F-B59B-A396E1A7D23E}" srcOrd="0" destOrd="0" presId="urn:microsoft.com/office/officeart/2005/8/layout/chevron2"/>
    <dgm:cxn modelId="{07C2F64F-77A9-4BBE-B07D-317F6B40350F}" srcId="{DB849ED1-5CC3-4EAE-8AFF-92A2BC3B044E}" destId="{0BC98758-FBB1-4820-9F7B-C5C6CBEFF3EF}" srcOrd="0" destOrd="0" parTransId="{8C1807D7-1DED-4940-9F2D-14C3A57C340B}" sibTransId="{6A0551B0-08C9-4810-B5B1-9BACB021E738}"/>
    <dgm:cxn modelId="{3A2D0FED-60B1-452F-8F29-A4628EECAB29}" type="presOf" srcId="{AC2E8C49-9EF1-487B-9BC3-EDD57B4A8B60}" destId="{960EA618-EE84-4283-B6C8-F7092BDB6530}" srcOrd="0" destOrd="1" presId="urn:microsoft.com/office/officeart/2005/8/layout/chevron2"/>
    <dgm:cxn modelId="{90F71B1B-A66E-4B6C-8CFD-0F413C76074E}" srcId="{A190DEB6-8416-422D-9A19-3228ACC494DA}" destId="{085F6A5A-BFD4-4F62-8ED9-1266609E6F2E}" srcOrd="0" destOrd="0" parTransId="{058224B9-FDF2-4147-8D55-697D28D3BFB5}" sibTransId="{EBACF6AC-CBA2-4A22-B857-703F329C6473}"/>
    <dgm:cxn modelId="{12E36120-4E33-41AA-B312-E2B6EA535E71}" type="presParOf" srcId="{01FBE34D-4F1D-4786-AA1D-08062526BF6A}" destId="{F7B6CDBF-D18D-4016-9ED4-277E3CB89716}" srcOrd="0" destOrd="0" presId="urn:microsoft.com/office/officeart/2005/8/layout/chevron2"/>
    <dgm:cxn modelId="{95AB78AC-142C-4F91-8509-1211C887DB66}" type="presParOf" srcId="{F7B6CDBF-D18D-4016-9ED4-277E3CB89716}" destId="{208897BF-A576-4E5F-B59B-A396E1A7D23E}" srcOrd="0" destOrd="0" presId="urn:microsoft.com/office/officeart/2005/8/layout/chevron2"/>
    <dgm:cxn modelId="{733867CB-8759-4965-BEA6-C500190C0FD9}" type="presParOf" srcId="{F7B6CDBF-D18D-4016-9ED4-277E3CB89716}" destId="{8C415264-6C4B-4C4B-BD13-E7801307640C}" srcOrd="1" destOrd="0" presId="urn:microsoft.com/office/officeart/2005/8/layout/chevron2"/>
    <dgm:cxn modelId="{A0704C8A-606D-49C4-92B1-F9A078F97FD8}" type="presParOf" srcId="{01FBE34D-4F1D-4786-AA1D-08062526BF6A}" destId="{261A4B90-42D3-42BE-8B62-5593AEBFA66F}" srcOrd="1" destOrd="0" presId="urn:microsoft.com/office/officeart/2005/8/layout/chevron2"/>
    <dgm:cxn modelId="{95A67D96-EDE1-4DAB-BF58-94A94E251A77}" type="presParOf" srcId="{01FBE34D-4F1D-4786-AA1D-08062526BF6A}" destId="{73EFB167-D993-460A-AA29-F4EB3394A73B}" srcOrd="2" destOrd="0" presId="urn:microsoft.com/office/officeart/2005/8/layout/chevron2"/>
    <dgm:cxn modelId="{C43BF005-B76F-429C-85A2-9CD53B0EF3B4}" type="presParOf" srcId="{73EFB167-D993-460A-AA29-F4EB3394A73B}" destId="{75C4974A-4389-49C6-8D99-C21B19425E12}" srcOrd="0" destOrd="0" presId="urn:microsoft.com/office/officeart/2005/8/layout/chevron2"/>
    <dgm:cxn modelId="{F430464D-4561-411D-8A8F-0E7FF429FF9D}" type="presParOf" srcId="{73EFB167-D993-460A-AA29-F4EB3394A73B}" destId="{52AF68C1-A489-4DB4-AFB2-C2E28074364B}" srcOrd="1" destOrd="0" presId="urn:microsoft.com/office/officeart/2005/8/layout/chevron2"/>
    <dgm:cxn modelId="{5F0E053E-A487-4BC9-A80C-0DCB2D478519}" type="presParOf" srcId="{01FBE34D-4F1D-4786-AA1D-08062526BF6A}" destId="{00DF08AD-D7FF-4515-BB7B-894566464BDE}" srcOrd="3" destOrd="0" presId="urn:microsoft.com/office/officeart/2005/8/layout/chevron2"/>
    <dgm:cxn modelId="{D7306271-F64F-47B6-B53F-69363F490165}" type="presParOf" srcId="{01FBE34D-4F1D-4786-AA1D-08062526BF6A}" destId="{3CE3D177-094F-42BA-82D7-B524B3248706}" srcOrd="4" destOrd="0" presId="urn:microsoft.com/office/officeart/2005/8/layout/chevron2"/>
    <dgm:cxn modelId="{2D70CBB3-016D-471D-B790-5182C3D8A5F5}" type="presParOf" srcId="{3CE3D177-094F-42BA-82D7-B524B3248706}" destId="{1393B7E6-7AFA-49E0-9914-8895139DB46C}" srcOrd="0" destOrd="0" presId="urn:microsoft.com/office/officeart/2005/8/layout/chevron2"/>
    <dgm:cxn modelId="{6C48C9F2-5D73-4A45-A43C-C02356DABDC8}" type="presParOf" srcId="{3CE3D177-094F-42BA-82D7-B524B3248706}" destId="{960EA618-EE84-4283-B6C8-F7092BDB6530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80A6D6FE-987C-4836-BE81-2F3228D4C9DA}" type="doc">
      <dgm:prSet loTypeId="urn:microsoft.com/office/officeart/2005/8/layout/chevron2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en-US"/>
        </a:p>
      </dgm:t>
    </dgm:pt>
    <dgm:pt modelId="{2DB35664-A8B6-4C8C-A456-7C214A549C71}">
      <dgm:prSet phldrT="[Text]" custT="1"/>
      <dgm:spPr/>
      <dgm:t>
        <a:bodyPr/>
        <a:lstStyle/>
        <a:p>
          <a:r>
            <a:rPr lang="en-US" sz="1300" dirty="0" err="1" smtClean="0">
              <a:latin typeface="Arial" pitchFamily="34" charset="0"/>
              <a:cs typeface="Arial" pitchFamily="34" charset="0"/>
            </a:rPr>
            <a:t>Weldability</a:t>
          </a:r>
          <a:endParaRPr lang="en-US" sz="1300" dirty="0" smtClean="0">
            <a:latin typeface="Arial" pitchFamily="34" charset="0"/>
            <a:cs typeface="Arial" pitchFamily="34" charset="0"/>
          </a:endParaRPr>
        </a:p>
        <a:p>
          <a:r>
            <a:rPr lang="en-US" sz="1300" dirty="0" smtClean="0">
              <a:latin typeface="Arial" pitchFamily="34" charset="0"/>
              <a:cs typeface="Arial" pitchFamily="34" charset="0"/>
            </a:rPr>
            <a:t>(</a:t>
          </a:r>
          <a:r>
            <a:rPr lang="en-US" sz="1300" dirty="0" err="1" smtClean="0">
              <a:latin typeface="Arial" pitchFamily="34" charset="0"/>
              <a:cs typeface="Arial" pitchFamily="34" charset="0"/>
            </a:rPr>
            <a:t>Ti+Al</a:t>
          </a:r>
          <a:r>
            <a:rPr lang="en-US" sz="1300" dirty="0" smtClean="0">
              <a:latin typeface="Arial" pitchFamily="34" charset="0"/>
              <a:cs typeface="Arial" pitchFamily="34" charset="0"/>
            </a:rPr>
            <a:t> )&lt; 2.5 </a:t>
          </a:r>
          <a:endParaRPr lang="en-US" sz="1300" dirty="0">
            <a:latin typeface="Arial" pitchFamily="34" charset="0"/>
            <a:cs typeface="Arial" pitchFamily="34" charset="0"/>
          </a:endParaRPr>
        </a:p>
      </dgm:t>
    </dgm:pt>
    <dgm:pt modelId="{78EDD6D3-08E8-45C8-A397-8C92909080D6}" type="parTrans" cxnId="{7C254B05-8B72-44A5-98EB-6B3DE015375A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41F0B2E2-6567-4A3A-A55E-48BF4170B706}" type="sibTrans" cxnId="{7C254B05-8B72-44A5-98EB-6B3DE015375A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6F777E64-21A3-42B7-A995-ED9420A175E6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Yes – 304, 316Ti, 253MA, A286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4E951A75-D64A-4078-82F4-A07A65C26592}" type="parTrans" cxnId="{1BB4717F-D13D-4180-BA1E-CC28F55DEFA9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67FE454B-9FB0-45CD-9847-05F2AEC5555B}" type="sibTrans" cxnId="{1BB4717F-D13D-4180-BA1E-CC28F55DEFA9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DB849ED1-5CC3-4EAE-8AFF-92A2BC3B044E}">
      <dgm:prSet phldrT="[Text]" custT="1"/>
      <dgm:spPr/>
      <dgm:t>
        <a:bodyPr/>
        <a:lstStyle/>
        <a:p>
          <a:r>
            <a:rPr lang="en-US" sz="1300" dirty="0" smtClean="0">
              <a:latin typeface="Arial" pitchFamily="34" charset="0"/>
              <a:cs typeface="Arial" pitchFamily="34" charset="0"/>
            </a:rPr>
            <a:t>Larson-Miller </a:t>
          </a:r>
        </a:p>
        <a:p>
          <a:r>
            <a:rPr lang="en-US" sz="1300" dirty="0" smtClean="0">
              <a:latin typeface="Arial" pitchFamily="34" charset="0"/>
              <a:cs typeface="Arial" pitchFamily="34" charset="0"/>
            </a:rPr>
            <a:t>Parameter</a:t>
          </a:r>
          <a:endParaRPr lang="en-US" sz="1300" dirty="0" smtClean="0">
            <a:latin typeface="Arial" pitchFamily="34" charset="0"/>
            <a:cs typeface="Arial" pitchFamily="34" charset="0"/>
          </a:endParaRPr>
        </a:p>
      </dgm:t>
    </dgm:pt>
    <dgm:pt modelId="{78FDDDEC-8AD6-49F8-9E33-4226BF45EC7D}" type="parTrans" cxnId="{317FA592-9242-4169-A15C-534AD050D676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5A08CDB2-75EB-4474-89C4-D2E9C8244D85}" type="sibTrans" cxnId="{317FA592-9242-4169-A15C-534AD050D676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0BC98758-FBB1-4820-9F7B-C5C6CBEFF3EF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N/A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8C1807D7-1DED-4940-9F2D-14C3A57C340B}" type="parTrans" cxnId="{07C2F64F-77A9-4BBE-B07D-317F6B40350F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6A0551B0-08C9-4810-B5B1-9BACB021E738}" type="sibTrans" cxnId="{07C2F64F-77A9-4BBE-B07D-317F6B40350F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A190DEB6-8416-422D-9A19-3228ACC494DA}">
      <dgm:prSet phldrT="[Text]" custT="1"/>
      <dgm:spPr/>
      <dgm:t>
        <a:bodyPr/>
        <a:lstStyle/>
        <a:p>
          <a:r>
            <a:rPr lang="en-US" sz="1300" dirty="0" err="1" smtClean="0">
              <a:latin typeface="Arial" pitchFamily="34" charset="0"/>
              <a:cs typeface="Arial" pitchFamily="34" charset="0"/>
            </a:rPr>
            <a:t>Machinability</a:t>
          </a:r>
          <a:endParaRPr lang="en-US" sz="1300" dirty="0">
            <a:latin typeface="Arial" pitchFamily="34" charset="0"/>
            <a:cs typeface="Arial" pitchFamily="34" charset="0"/>
          </a:endParaRPr>
        </a:p>
      </dgm:t>
    </dgm:pt>
    <dgm:pt modelId="{33599D1F-A941-4688-B690-ACABA42364C0}" type="parTrans" cxnId="{07FBE2B8-AE8C-41CA-B139-5CE6990C32A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AC22A906-DBCC-4CEB-9AFC-D0F08D337BB5}" type="sibTrans" cxnId="{07FBE2B8-AE8C-41CA-B139-5CE6990C32A5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085F6A5A-BFD4-4F62-8ED9-1266609E6F2E}">
      <dgm:prSet phldrT="[Text]" custT="1"/>
      <dgm:spPr/>
      <dgm:t>
        <a:bodyPr/>
        <a:lstStyle/>
        <a:p>
          <a:r>
            <a:rPr lang="en-US" sz="1600" dirty="0" smtClean="0">
              <a:latin typeface="Arial" pitchFamily="34" charset="0"/>
              <a:cs typeface="Arial" pitchFamily="34" charset="0"/>
            </a:rPr>
            <a:t>Yes – 304, 316Ti, 253MA, A286</a:t>
          </a:r>
          <a:endParaRPr lang="en-US" sz="1600" dirty="0">
            <a:latin typeface="Arial" pitchFamily="34" charset="0"/>
            <a:cs typeface="Arial" pitchFamily="34" charset="0"/>
          </a:endParaRPr>
        </a:p>
      </dgm:t>
    </dgm:pt>
    <dgm:pt modelId="{058224B9-FDF2-4147-8D55-697D28D3BFB5}" type="parTrans" cxnId="{90F71B1B-A66E-4B6C-8CFD-0F413C76074E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EBACF6AC-CBA2-4A22-B857-703F329C6473}" type="sibTrans" cxnId="{90F71B1B-A66E-4B6C-8CFD-0F413C76074E}">
      <dgm:prSet/>
      <dgm:spPr/>
      <dgm:t>
        <a:bodyPr/>
        <a:lstStyle/>
        <a:p>
          <a:endParaRPr lang="en-US" sz="1300">
            <a:latin typeface="Arial" pitchFamily="34" charset="0"/>
            <a:cs typeface="Arial" pitchFamily="34" charset="0"/>
          </a:endParaRPr>
        </a:p>
      </dgm:t>
    </dgm:pt>
    <dgm:pt modelId="{01FBE34D-4F1D-4786-AA1D-08062526BF6A}" type="pres">
      <dgm:prSet presAssocID="{80A6D6FE-987C-4836-BE81-2F3228D4C9DA}" presName="linearFlow" presStyleCnt="0">
        <dgm:presLayoutVars>
          <dgm:dir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F7B6CDBF-D18D-4016-9ED4-277E3CB89716}" type="pres">
      <dgm:prSet presAssocID="{2DB35664-A8B6-4C8C-A456-7C214A549C71}" presName="composite" presStyleCnt="0"/>
      <dgm:spPr/>
    </dgm:pt>
    <dgm:pt modelId="{208897BF-A576-4E5F-B59B-A396E1A7D23E}" type="pres">
      <dgm:prSet presAssocID="{2DB35664-A8B6-4C8C-A456-7C214A549C71}" presName="parentText" presStyleLbl="alignNode1" presStyleIdx="0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8C415264-6C4B-4C4B-BD13-E7801307640C}" type="pres">
      <dgm:prSet presAssocID="{2DB35664-A8B6-4C8C-A456-7C214A549C71}" presName="descendantText" presStyleLbl="alignAcc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61A4B90-42D3-42BE-8B62-5593AEBFA66F}" type="pres">
      <dgm:prSet presAssocID="{41F0B2E2-6567-4A3A-A55E-48BF4170B706}" presName="sp" presStyleCnt="0"/>
      <dgm:spPr/>
    </dgm:pt>
    <dgm:pt modelId="{73EFB167-D993-460A-AA29-F4EB3394A73B}" type="pres">
      <dgm:prSet presAssocID="{DB849ED1-5CC3-4EAE-8AFF-92A2BC3B044E}" presName="composite" presStyleCnt="0"/>
      <dgm:spPr/>
    </dgm:pt>
    <dgm:pt modelId="{75C4974A-4389-49C6-8D99-C21B19425E12}" type="pres">
      <dgm:prSet presAssocID="{DB849ED1-5CC3-4EAE-8AFF-92A2BC3B044E}" presName="parentText" presStyleLbl="alignNode1" presStyleIdx="1" presStyleCnt="3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52AF68C1-A489-4DB4-AFB2-C2E28074364B}" type="pres">
      <dgm:prSet presAssocID="{DB849ED1-5CC3-4EAE-8AFF-92A2BC3B044E}" presName="descendantText" presStyleLbl="alignAcc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00DF08AD-D7FF-4515-BB7B-894566464BDE}" type="pres">
      <dgm:prSet presAssocID="{5A08CDB2-75EB-4474-89C4-D2E9C8244D85}" presName="sp" presStyleCnt="0"/>
      <dgm:spPr/>
    </dgm:pt>
    <dgm:pt modelId="{3CE3D177-094F-42BA-82D7-B524B3248706}" type="pres">
      <dgm:prSet presAssocID="{A190DEB6-8416-422D-9A19-3228ACC494DA}" presName="composite" presStyleCnt="0"/>
      <dgm:spPr/>
    </dgm:pt>
    <dgm:pt modelId="{1393B7E6-7AFA-49E0-9914-8895139DB46C}" type="pres">
      <dgm:prSet presAssocID="{A190DEB6-8416-422D-9A19-3228ACC494DA}" presName="parentText" presStyleLbl="alignNode1" presStyleIdx="2" presStyleCnt="3" custLinFactNeighborY="-4186">
        <dgm:presLayoutVars>
          <dgm:chMax val="1"/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60EA618-EE84-4283-B6C8-F7092BDB6530}" type="pres">
      <dgm:prSet presAssocID="{A190DEB6-8416-422D-9A19-3228ACC494DA}" presName="descendantText" presStyleLbl="alignAcc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841E880-6D77-4569-9FFC-8997B42F6D8D}" type="presOf" srcId="{6F777E64-21A3-42B7-A995-ED9420A175E6}" destId="{8C415264-6C4B-4C4B-BD13-E7801307640C}" srcOrd="0" destOrd="0" presId="urn:microsoft.com/office/officeart/2005/8/layout/chevron2"/>
    <dgm:cxn modelId="{4031C962-67B1-4194-BA48-36CD80B7A91F}" type="presOf" srcId="{DB849ED1-5CC3-4EAE-8AFF-92A2BC3B044E}" destId="{75C4974A-4389-49C6-8D99-C21B19425E12}" srcOrd="0" destOrd="0" presId="urn:microsoft.com/office/officeart/2005/8/layout/chevron2"/>
    <dgm:cxn modelId="{954CA6BE-3531-41C1-AFB1-40C20D10FA3C}" type="presOf" srcId="{085F6A5A-BFD4-4F62-8ED9-1266609E6F2E}" destId="{960EA618-EE84-4283-B6C8-F7092BDB6530}" srcOrd="0" destOrd="0" presId="urn:microsoft.com/office/officeart/2005/8/layout/chevron2"/>
    <dgm:cxn modelId="{92438F81-7C3F-4D18-B62E-E7B78892CBD3}" type="presOf" srcId="{80A6D6FE-987C-4836-BE81-2F3228D4C9DA}" destId="{01FBE34D-4F1D-4786-AA1D-08062526BF6A}" srcOrd="0" destOrd="0" presId="urn:microsoft.com/office/officeart/2005/8/layout/chevron2"/>
    <dgm:cxn modelId="{07C2F64F-77A9-4BBE-B07D-317F6B40350F}" srcId="{DB849ED1-5CC3-4EAE-8AFF-92A2BC3B044E}" destId="{0BC98758-FBB1-4820-9F7B-C5C6CBEFF3EF}" srcOrd="0" destOrd="0" parTransId="{8C1807D7-1DED-4940-9F2D-14C3A57C340B}" sibTransId="{6A0551B0-08C9-4810-B5B1-9BACB021E738}"/>
    <dgm:cxn modelId="{98D6681F-415B-4BC5-896A-2D7B6C1451FD}" type="presOf" srcId="{2DB35664-A8B6-4C8C-A456-7C214A549C71}" destId="{208897BF-A576-4E5F-B59B-A396E1A7D23E}" srcOrd="0" destOrd="0" presId="urn:microsoft.com/office/officeart/2005/8/layout/chevron2"/>
    <dgm:cxn modelId="{90F71B1B-A66E-4B6C-8CFD-0F413C76074E}" srcId="{A190DEB6-8416-422D-9A19-3228ACC494DA}" destId="{085F6A5A-BFD4-4F62-8ED9-1266609E6F2E}" srcOrd="0" destOrd="0" parTransId="{058224B9-FDF2-4147-8D55-697D28D3BFB5}" sibTransId="{EBACF6AC-CBA2-4A22-B857-703F329C6473}"/>
    <dgm:cxn modelId="{07FBE2B8-AE8C-41CA-B139-5CE6990C32A5}" srcId="{80A6D6FE-987C-4836-BE81-2F3228D4C9DA}" destId="{A190DEB6-8416-422D-9A19-3228ACC494DA}" srcOrd="2" destOrd="0" parTransId="{33599D1F-A941-4688-B690-ACABA42364C0}" sibTransId="{AC22A906-DBCC-4CEB-9AFC-D0F08D337BB5}"/>
    <dgm:cxn modelId="{7C254B05-8B72-44A5-98EB-6B3DE015375A}" srcId="{80A6D6FE-987C-4836-BE81-2F3228D4C9DA}" destId="{2DB35664-A8B6-4C8C-A456-7C214A549C71}" srcOrd="0" destOrd="0" parTransId="{78EDD6D3-08E8-45C8-A397-8C92909080D6}" sibTransId="{41F0B2E2-6567-4A3A-A55E-48BF4170B706}"/>
    <dgm:cxn modelId="{1BB4717F-D13D-4180-BA1E-CC28F55DEFA9}" srcId="{2DB35664-A8B6-4C8C-A456-7C214A549C71}" destId="{6F777E64-21A3-42B7-A995-ED9420A175E6}" srcOrd="0" destOrd="0" parTransId="{4E951A75-D64A-4078-82F4-A07A65C26592}" sibTransId="{67FE454B-9FB0-45CD-9847-05F2AEC5555B}"/>
    <dgm:cxn modelId="{44A7A7A7-0C2B-41DE-AA19-D9E714D39C2C}" type="presOf" srcId="{A190DEB6-8416-422D-9A19-3228ACC494DA}" destId="{1393B7E6-7AFA-49E0-9914-8895139DB46C}" srcOrd="0" destOrd="0" presId="urn:microsoft.com/office/officeart/2005/8/layout/chevron2"/>
    <dgm:cxn modelId="{317FA592-9242-4169-A15C-534AD050D676}" srcId="{80A6D6FE-987C-4836-BE81-2F3228D4C9DA}" destId="{DB849ED1-5CC3-4EAE-8AFF-92A2BC3B044E}" srcOrd="1" destOrd="0" parTransId="{78FDDDEC-8AD6-49F8-9E33-4226BF45EC7D}" sibTransId="{5A08CDB2-75EB-4474-89C4-D2E9C8244D85}"/>
    <dgm:cxn modelId="{F012D18D-FC7B-4CAC-A1A5-7A973B1CBEB4}" type="presOf" srcId="{0BC98758-FBB1-4820-9F7B-C5C6CBEFF3EF}" destId="{52AF68C1-A489-4DB4-AFB2-C2E28074364B}" srcOrd="0" destOrd="0" presId="urn:microsoft.com/office/officeart/2005/8/layout/chevron2"/>
    <dgm:cxn modelId="{BA8A51EA-8EB8-40C1-91E4-0C1FF3DDA68A}" type="presParOf" srcId="{01FBE34D-4F1D-4786-AA1D-08062526BF6A}" destId="{F7B6CDBF-D18D-4016-9ED4-277E3CB89716}" srcOrd="0" destOrd="0" presId="urn:microsoft.com/office/officeart/2005/8/layout/chevron2"/>
    <dgm:cxn modelId="{830193F9-DB9E-48FA-86CA-EC7CB6FED9B8}" type="presParOf" srcId="{F7B6CDBF-D18D-4016-9ED4-277E3CB89716}" destId="{208897BF-A576-4E5F-B59B-A396E1A7D23E}" srcOrd="0" destOrd="0" presId="urn:microsoft.com/office/officeart/2005/8/layout/chevron2"/>
    <dgm:cxn modelId="{50C38C5A-086A-4E40-8467-EF336B6A608D}" type="presParOf" srcId="{F7B6CDBF-D18D-4016-9ED4-277E3CB89716}" destId="{8C415264-6C4B-4C4B-BD13-E7801307640C}" srcOrd="1" destOrd="0" presId="urn:microsoft.com/office/officeart/2005/8/layout/chevron2"/>
    <dgm:cxn modelId="{33361BB8-D42E-43BD-9A2A-6C0A0C5CE33D}" type="presParOf" srcId="{01FBE34D-4F1D-4786-AA1D-08062526BF6A}" destId="{261A4B90-42D3-42BE-8B62-5593AEBFA66F}" srcOrd="1" destOrd="0" presId="urn:microsoft.com/office/officeart/2005/8/layout/chevron2"/>
    <dgm:cxn modelId="{DC2DD87D-E82D-43FA-96A3-F3DAE13554E4}" type="presParOf" srcId="{01FBE34D-4F1D-4786-AA1D-08062526BF6A}" destId="{73EFB167-D993-460A-AA29-F4EB3394A73B}" srcOrd="2" destOrd="0" presId="urn:microsoft.com/office/officeart/2005/8/layout/chevron2"/>
    <dgm:cxn modelId="{50E15E70-532E-4D06-9112-3095918DC92F}" type="presParOf" srcId="{73EFB167-D993-460A-AA29-F4EB3394A73B}" destId="{75C4974A-4389-49C6-8D99-C21B19425E12}" srcOrd="0" destOrd="0" presId="urn:microsoft.com/office/officeart/2005/8/layout/chevron2"/>
    <dgm:cxn modelId="{F1BDACC0-DE6F-4C82-8084-598296807DF7}" type="presParOf" srcId="{73EFB167-D993-460A-AA29-F4EB3394A73B}" destId="{52AF68C1-A489-4DB4-AFB2-C2E28074364B}" srcOrd="1" destOrd="0" presId="urn:microsoft.com/office/officeart/2005/8/layout/chevron2"/>
    <dgm:cxn modelId="{E7CFF031-DC0B-406A-B54C-4BDD37BE3DD7}" type="presParOf" srcId="{01FBE34D-4F1D-4786-AA1D-08062526BF6A}" destId="{00DF08AD-D7FF-4515-BB7B-894566464BDE}" srcOrd="3" destOrd="0" presId="urn:microsoft.com/office/officeart/2005/8/layout/chevron2"/>
    <dgm:cxn modelId="{E58F25A0-27DF-4F1A-959B-3963A0209904}" type="presParOf" srcId="{01FBE34D-4F1D-4786-AA1D-08062526BF6A}" destId="{3CE3D177-094F-42BA-82D7-B524B3248706}" srcOrd="4" destOrd="0" presId="urn:microsoft.com/office/officeart/2005/8/layout/chevron2"/>
    <dgm:cxn modelId="{BDF135B4-7EEB-442F-B7C4-CC439F1C66A9}" type="presParOf" srcId="{3CE3D177-094F-42BA-82D7-B524B3248706}" destId="{1393B7E6-7AFA-49E0-9914-8895139DB46C}" srcOrd="0" destOrd="0" presId="urn:microsoft.com/office/officeart/2005/8/layout/chevron2"/>
    <dgm:cxn modelId="{B40D72B6-C99C-4FF4-AAC3-78C241F7C860}" type="presParOf" srcId="{3CE3D177-094F-42BA-82D7-B524B3248706}" destId="{960EA618-EE84-4283-B6C8-F7092BDB6530}" srcOrd="1" destOrd="0" presId="urn:microsoft.com/office/officeart/2005/8/layout/chevron2"/>
  </dgm:cxnLst>
  <dgm:bg/>
  <dgm:whole/>
  <dgm:extLst>
    <a:ext uri="http://schemas.microsoft.com/office/drawing/2008/diagram">
      <dsp:dataModelExt xmlns:dsp="http://schemas.microsoft.com/office/drawing/2008/diagram" xmlns="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08897BF-A576-4E5F-B59B-A396E1A7D23E}">
      <dsp:nvSpPr>
        <dsp:cNvPr id="0" name=""/>
        <dsp:cNvSpPr/>
      </dsp:nvSpPr>
      <dsp:spPr>
        <a:xfrm rot="5400000">
          <a:off x="-245395" y="248052"/>
          <a:ext cx="1635968" cy="114517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err="1" smtClean="0">
              <a:latin typeface="Arial" pitchFamily="34" charset="0"/>
              <a:cs typeface="Arial" pitchFamily="34" charset="0"/>
            </a:rPr>
            <a:t>Weldability</a:t>
          </a:r>
          <a:endParaRPr lang="en-US" sz="1300" kern="1200" dirty="0" smtClean="0">
            <a:latin typeface="Arial" pitchFamily="34" charset="0"/>
            <a:cs typeface="Arial" pitchFamily="34" charset="0"/>
          </a:endParaRPr>
        </a:p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latin typeface="Arial" pitchFamily="34" charset="0"/>
              <a:cs typeface="Arial" pitchFamily="34" charset="0"/>
            </a:rPr>
            <a:t>(</a:t>
          </a:r>
          <a:r>
            <a:rPr lang="en-US" sz="1300" kern="1200" dirty="0" err="1" smtClean="0">
              <a:latin typeface="Arial" pitchFamily="34" charset="0"/>
              <a:cs typeface="Arial" pitchFamily="34" charset="0"/>
            </a:rPr>
            <a:t>Ti+Al</a:t>
          </a:r>
          <a:r>
            <a:rPr lang="en-US" sz="1300" kern="1200" dirty="0" smtClean="0">
              <a:latin typeface="Arial" pitchFamily="34" charset="0"/>
              <a:cs typeface="Arial" pitchFamily="34" charset="0"/>
            </a:rPr>
            <a:t> )&lt; 2.5 </a:t>
          </a:r>
          <a:endParaRPr lang="en-US" sz="1300" kern="1200" dirty="0">
            <a:latin typeface="Arial" pitchFamily="34" charset="0"/>
            <a:cs typeface="Arial" pitchFamily="34" charset="0"/>
          </a:endParaRPr>
        </a:p>
      </dsp:txBody>
      <dsp:txXfrm rot="5400000">
        <a:off x="-245395" y="248052"/>
        <a:ext cx="1635968" cy="1145177"/>
      </dsp:txXfrm>
    </dsp:sp>
    <dsp:sp modelId="{8C415264-6C4B-4C4B-BD13-E7801307640C}">
      <dsp:nvSpPr>
        <dsp:cNvPr id="0" name=""/>
        <dsp:cNvSpPr/>
      </dsp:nvSpPr>
      <dsp:spPr>
        <a:xfrm rot="5400000">
          <a:off x="4155699" y="-3007863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617,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625,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718, Haynes 230,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263</a:t>
          </a:r>
          <a:endParaRPr lang="en-US" sz="1600" kern="1200" dirty="0">
            <a:latin typeface="Arial" pitchFamily="34" charset="0"/>
            <a:cs typeface="Arial" pitchFamily="34" charset="0"/>
          </a:endParaRP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No 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U720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Waspalloy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105,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115, Haynes 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282</a:t>
          </a:r>
          <a:endParaRPr lang="en-US" sz="1600" kern="1200" dirty="0">
            <a:latin typeface="Arial" pitchFamily="34" charset="0"/>
            <a:cs typeface="Arial" pitchFamily="34" charset="0"/>
          </a:endParaRPr>
        </a:p>
      </dsp:txBody>
      <dsp:txXfrm rot="5400000">
        <a:off x="4155699" y="-3007863"/>
        <a:ext cx="1063379" cy="7084422"/>
      </dsp:txXfrm>
    </dsp:sp>
    <dsp:sp modelId="{75C4974A-4389-49C6-8D99-C21B19425E12}">
      <dsp:nvSpPr>
        <dsp:cNvPr id="0" name=""/>
        <dsp:cNvSpPr/>
      </dsp:nvSpPr>
      <dsp:spPr>
        <a:xfrm rot="5400000">
          <a:off x="-245395" y="1690392"/>
          <a:ext cx="1635968" cy="114517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latin typeface="Arial" pitchFamily="34" charset="0"/>
              <a:cs typeface="Arial" pitchFamily="34" charset="0"/>
            </a:rPr>
            <a:t>Larson-Miller </a:t>
          </a:r>
        </a:p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latin typeface="Arial" pitchFamily="34" charset="0"/>
              <a:cs typeface="Arial" pitchFamily="34" charset="0"/>
            </a:rPr>
            <a:t>Parameter &gt;25k</a:t>
          </a:r>
          <a:endParaRPr lang="en-US" sz="1300" kern="1200" dirty="0">
            <a:latin typeface="Arial" pitchFamily="34" charset="0"/>
            <a:cs typeface="Arial" pitchFamily="34" charset="0"/>
          </a:endParaRPr>
        </a:p>
      </dsp:txBody>
      <dsp:txXfrm rot="5400000">
        <a:off x="-245395" y="1690392"/>
        <a:ext cx="1635968" cy="1145177"/>
      </dsp:txXfrm>
    </dsp:sp>
    <dsp:sp modelId="{52AF68C1-A489-4DB4-AFB2-C2E28074364B}">
      <dsp:nvSpPr>
        <dsp:cNvPr id="0" name=""/>
        <dsp:cNvSpPr/>
      </dsp:nvSpPr>
      <dsp:spPr>
        <a:xfrm rot="5400000">
          <a:off x="4153223" y="-1562446"/>
          <a:ext cx="1063938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617,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263</a:t>
          </a:r>
          <a:endParaRPr lang="en-US" sz="1600" kern="1200" dirty="0">
            <a:latin typeface="Arial" pitchFamily="34" charset="0"/>
            <a:cs typeface="Arial" pitchFamily="34" charset="0"/>
          </a:endParaRP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No -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625,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718, Haynes 230 </a:t>
          </a:r>
          <a:endParaRPr lang="en-US" sz="1600" kern="1200" dirty="0">
            <a:latin typeface="Arial" pitchFamily="34" charset="0"/>
            <a:cs typeface="Arial" pitchFamily="34" charset="0"/>
          </a:endParaRPr>
        </a:p>
      </dsp:txBody>
      <dsp:txXfrm rot="5400000">
        <a:off x="4153223" y="-1562446"/>
        <a:ext cx="1063938" cy="7084422"/>
      </dsp:txXfrm>
    </dsp:sp>
    <dsp:sp modelId="{1393B7E6-7AFA-49E0-9914-8895139DB46C}">
      <dsp:nvSpPr>
        <dsp:cNvPr id="0" name=""/>
        <dsp:cNvSpPr/>
      </dsp:nvSpPr>
      <dsp:spPr>
        <a:xfrm rot="5400000">
          <a:off x="-245395" y="3064250"/>
          <a:ext cx="1635968" cy="114517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err="1" smtClean="0">
              <a:latin typeface="Arial" pitchFamily="34" charset="0"/>
              <a:cs typeface="Arial" pitchFamily="34" charset="0"/>
            </a:rPr>
            <a:t>Machinability</a:t>
          </a:r>
          <a:endParaRPr lang="en-US" sz="1300" kern="1200" dirty="0">
            <a:latin typeface="Arial" pitchFamily="34" charset="0"/>
            <a:cs typeface="Arial" pitchFamily="34" charset="0"/>
          </a:endParaRPr>
        </a:p>
      </dsp:txBody>
      <dsp:txXfrm rot="5400000">
        <a:off x="-245395" y="3064250"/>
        <a:ext cx="1635968" cy="1145177"/>
      </dsp:txXfrm>
    </dsp:sp>
    <dsp:sp modelId="{960EA618-EE84-4283-B6C8-F7092BDB6530}">
      <dsp:nvSpPr>
        <dsp:cNvPr id="0" name=""/>
        <dsp:cNvSpPr/>
      </dsp:nvSpPr>
      <dsp:spPr>
        <a:xfrm rot="5400000">
          <a:off x="4155699" y="-123184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617,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263</a:t>
          </a:r>
          <a:endParaRPr lang="en-US" sz="1600" kern="1200" dirty="0">
            <a:latin typeface="Arial" pitchFamily="34" charset="0"/>
            <a:cs typeface="Arial" pitchFamily="34" charset="0"/>
          </a:endParaRPr>
        </a:p>
      </dsp:txBody>
      <dsp:txXfrm rot="5400000">
        <a:off x="4155699" y="-123184"/>
        <a:ext cx="1063379" cy="7084422"/>
      </dsp:txXfrm>
    </dsp:sp>
  </dsp:spTree>
</dsp:drawing>
</file>

<file path=ppt/diagrams/drawing2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08897BF-A576-4E5F-B59B-A396E1A7D23E}">
      <dsp:nvSpPr>
        <dsp:cNvPr id="0" name=""/>
        <dsp:cNvSpPr/>
      </dsp:nvSpPr>
      <dsp:spPr>
        <a:xfrm rot="5400000">
          <a:off x="-245395" y="248052"/>
          <a:ext cx="1635968" cy="114517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err="1" smtClean="0">
              <a:latin typeface="Arial" pitchFamily="34" charset="0"/>
              <a:cs typeface="Arial" pitchFamily="34" charset="0"/>
            </a:rPr>
            <a:t>Weldability</a:t>
          </a:r>
          <a:endParaRPr lang="en-US" sz="1300" kern="1200" dirty="0" smtClean="0">
            <a:latin typeface="Arial" pitchFamily="34" charset="0"/>
            <a:cs typeface="Arial" pitchFamily="34" charset="0"/>
          </a:endParaRPr>
        </a:p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latin typeface="Arial" pitchFamily="34" charset="0"/>
              <a:cs typeface="Arial" pitchFamily="34" charset="0"/>
            </a:rPr>
            <a:t>N/A</a:t>
          </a:r>
          <a:endParaRPr lang="en-US" sz="1300" kern="1200" dirty="0">
            <a:latin typeface="Arial" pitchFamily="34" charset="0"/>
            <a:cs typeface="Arial" pitchFamily="34" charset="0"/>
          </a:endParaRPr>
        </a:p>
      </dsp:txBody>
      <dsp:txXfrm rot="5400000">
        <a:off x="-245395" y="248052"/>
        <a:ext cx="1635968" cy="1145177"/>
      </dsp:txXfrm>
    </dsp:sp>
    <dsp:sp modelId="{8C415264-6C4B-4C4B-BD13-E7801307640C}">
      <dsp:nvSpPr>
        <dsp:cNvPr id="0" name=""/>
        <dsp:cNvSpPr/>
      </dsp:nvSpPr>
      <dsp:spPr>
        <a:xfrm rot="5400000">
          <a:off x="4155699" y="-3007863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N/A</a:t>
          </a:r>
          <a:endParaRPr lang="en-US" sz="1600" kern="1200" dirty="0">
            <a:latin typeface="Arial" pitchFamily="34" charset="0"/>
            <a:cs typeface="Arial" pitchFamily="34" charset="0"/>
          </a:endParaRPr>
        </a:p>
      </dsp:txBody>
      <dsp:txXfrm rot="5400000">
        <a:off x="4155699" y="-3007863"/>
        <a:ext cx="1063379" cy="7084422"/>
      </dsp:txXfrm>
    </dsp:sp>
    <dsp:sp modelId="{75C4974A-4389-49C6-8D99-C21B19425E12}">
      <dsp:nvSpPr>
        <dsp:cNvPr id="0" name=""/>
        <dsp:cNvSpPr/>
      </dsp:nvSpPr>
      <dsp:spPr>
        <a:xfrm rot="5400000">
          <a:off x="-245395" y="1690392"/>
          <a:ext cx="1635968" cy="114517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latin typeface="Arial" pitchFamily="34" charset="0"/>
              <a:cs typeface="Arial" pitchFamily="34" charset="0"/>
            </a:rPr>
            <a:t>Larson-Miller </a:t>
          </a:r>
        </a:p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latin typeface="Arial" pitchFamily="34" charset="0"/>
              <a:cs typeface="Arial" pitchFamily="34" charset="0"/>
            </a:rPr>
            <a:t>Parameter </a:t>
          </a:r>
          <a:r>
            <a:rPr lang="en-US" sz="1300" kern="1200" dirty="0" smtClean="0">
              <a:latin typeface="Arial" pitchFamily="34" charset="0"/>
              <a:cs typeface="Arial" pitchFamily="34" charset="0"/>
            </a:rPr>
            <a:t>&gt;25k</a:t>
          </a:r>
          <a:endParaRPr lang="en-US" sz="1300" kern="1200" dirty="0">
            <a:latin typeface="Arial" pitchFamily="34" charset="0"/>
            <a:cs typeface="Arial" pitchFamily="34" charset="0"/>
          </a:endParaRPr>
        </a:p>
      </dsp:txBody>
      <dsp:txXfrm rot="5400000">
        <a:off x="-245395" y="1690392"/>
        <a:ext cx="1635968" cy="1145177"/>
      </dsp:txXfrm>
    </dsp:sp>
    <dsp:sp modelId="{52AF68C1-A489-4DB4-AFB2-C2E28074364B}">
      <dsp:nvSpPr>
        <dsp:cNvPr id="0" name=""/>
        <dsp:cNvSpPr/>
      </dsp:nvSpPr>
      <dsp:spPr>
        <a:xfrm rot="5400000">
          <a:off x="4155419" y="-1565244"/>
          <a:ext cx="1063938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617,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263,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105,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115, U720,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Waspaloy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, Haynes 282</a:t>
          </a:r>
          <a:endParaRPr lang="en-US" sz="1600" kern="1200" dirty="0">
            <a:latin typeface="Arial" pitchFamily="34" charset="0"/>
            <a:cs typeface="Arial" pitchFamily="34" charset="0"/>
          </a:endParaRP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No -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625,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718, Haynes 230 </a:t>
          </a:r>
          <a:endParaRPr lang="en-US" sz="1600" kern="1200" dirty="0">
            <a:latin typeface="Arial" pitchFamily="34" charset="0"/>
            <a:cs typeface="Arial" pitchFamily="34" charset="0"/>
          </a:endParaRPr>
        </a:p>
      </dsp:txBody>
      <dsp:txXfrm rot="5400000">
        <a:off x="4155419" y="-1565244"/>
        <a:ext cx="1063938" cy="7084422"/>
      </dsp:txXfrm>
    </dsp:sp>
    <dsp:sp modelId="{1393B7E6-7AFA-49E0-9914-8895139DB46C}">
      <dsp:nvSpPr>
        <dsp:cNvPr id="0" name=""/>
        <dsp:cNvSpPr/>
      </dsp:nvSpPr>
      <dsp:spPr>
        <a:xfrm rot="5400000">
          <a:off x="-245395" y="3064250"/>
          <a:ext cx="1635968" cy="114517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err="1" smtClean="0">
              <a:latin typeface="Arial" pitchFamily="34" charset="0"/>
              <a:cs typeface="Arial" pitchFamily="34" charset="0"/>
            </a:rPr>
            <a:t>Machinability</a:t>
          </a:r>
          <a:endParaRPr lang="en-US" sz="1300" kern="1200" dirty="0">
            <a:latin typeface="Arial" pitchFamily="34" charset="0"/>
            <a:cs typeface="Arial" pitchFamily="34" charset="0"/>
          </a:endParaRPr>
        </a:p>
      </dsp:txBody>
      <dsp:txXfrm rot="5400000">
        <a:off x="-245395" y="3064250"/>
        <a:ext cx="1635968" cy="1145177"/>
      </dsp:txXfrm>
    </dsp:sp>
    <dsp:sp modelId="{960EA618-EE84-4283-B6C8-F7092BDB6530}">
      <dsp:nvSpPr>
        <dsp:cNvPr id="0" name=""/>
        <dsp:cNvSpPr/>
      </dsp:nvSpPr>
      <dsp:spPr>
        <a:xfrm rot="5400000">
          <a:off x="4155699" y="-123184"/>
          <a:ext cx="1063379" cy="708442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Yes -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617,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Inconel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740,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263,Nimonic 105,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Nimonic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 115, </a:t>
          </a:r>
          <a:r>
            <a:rPr lang="en-US" sz="1600" kern="1200" dirty="0" err="1" smtClean="0">
              <a:latin typeface="Arial" pitchFamily="34" charset="0"/>
              <a:cs typeface="Arial" pitchFamily="34" charset="0"/>
            </a:rPr>
            <a:t>Waspaloy</a:t>
          </a:r>
          <a:r>
            <a:rPr lang="en-US" sz="1600" kern="1200" dirty="0" smtClean="0">
              <a:latin typeface="Arial" pitchFamily="34" charset="0"/>
              <a:cs typeface="Arial" pitchFamily="34" charset="0"/>
            </a:rPr>
            <a:t>, Haynes 282</a:t>
          </a:r>
          <a:endParaRPr lang="en-US" sz="1600" kern="1200" dirty="0">
            <a:latin typeface="Arial" pitchFamily="34" charset="0"/>
            <a:cs typeface="Arial" pitchFamily="34" charset="0"/>
          </a:endParaRPr>
        </a:p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No – U720</a:t>
          </a:r>
          <a:endParaRPr lang="en-US" sz="1600" kern="1200" dirty="0">
            <a:latin typeface="Arial" pitchFamily="34" charset="0"/>
            <a:cs typeface="Arial" pitchFamily="34" charset="0"/>
          </a:endParaRPr>
        </a:p>
      </dsp:txBody>
      <dsp:txXfrm rot="5400000">
        <a:off x="4155699" y="-123184"/>
        <a:ext cx="1063379" cy="7084422"/>
      </dsp:txXfrm>
    </dsp:sp>
  </dsp:spTree>
</dsp:drawing>
</file>

<file path=ppt/diagrams/drawing3.xml><?xml version="1.0" encoding="utf-8"?>
<dsp:drawing xmlns:dgm="http://schemas.openxmlformats.org/drawingml/2006/diagram" xmlns:a="http://schemas.openxmlformats.org/drawingml/2006/main" xmlns:dsp="http://schemas.microsoft.com/office/drawing/2008/diagram">
  <dsp:spTree>
    <dsp:nvGrpSpPr>
      <dsp:cNvPr id="0" name=""/>
      <dsp:cNvGrpSpPr/>
    </dsp:nvGrpSpPr>
    <dsp:grpSpPr/>
    <dsp:sp modelId="{208897BF-A576-4E5F-B59B-A396E1A7D23E}">
      <dsp:nvSpPr>
        <dsp:cNvPr id="0" name=""/>
        <dsp:cNvSpPr/>
      </dsp:nvSpPr>
      <dsp:spPr>
        <a:xfrm rot="5400000">
          <a:off x="-245635" y="246082"/>
          <a:ext cx="1637567" cy="114629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err="1" smtClean="0">
              <a:latin typeface="Arial" pitchFamily="34" charset="0"/>
              <a:cs typeface="Arial" pitchFamily="34" charset="0"/>
            </a:rPr>
            <a:t>Weldability</a:t>
          </a:r>
          <a:endParaRPr lang="en-US" sz="1300" kern="1200" dirty="0" smtClean="0">
            <a:latin typeface="Arial" pitchFamily="34" charset="0"/>
            <a:cs typeface="Arial" pitchFamily="34" charset="0"/>
          </a:endParaRPr>
        </a:p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latin typeface="Arial" pitchFamily="34" charset="0"/>
              <a:cs typeface="Arial" pitchFamily="34" charset="0"/>
            </a:rPr>
            <a:t>(</a:t>
          </a:r>
          <a:r>
            <a:rPr lang="en-US" sz="1300" kern="1200" dirty="0" err="1" smtClean="0">
              <a:latin typeface="Arial" pitchFamily="34" charset="0"/>
              <a:cs typeface="Arial" pitchFamily="34" charset="0"/>
            </a:rPr>
            <a:t>Ti+Al</a:t>
          </a:r>
          <a:r>
            <a:rPr lang="en-US" sz="1300" kern="1200" dirty="0" smtClean="0">
              <a:latin typeface="Arial" pitchFamily="34" charset="0"/>
              <a:cs typeface="Arial" pitchFamily="34" charset="0"/>
            </a:rPr>
            <a:t> )&lt; 2.5 </a:t>
          </a:r>
          <a:endParaRPr lang="en-US" sz="1300" kern="1200" dirty="0">
            <a:latin typeface="Arial" pitchFamily="34" charset="0"/>
            <a:cs typeface="Arial" pitchFamily="34" charset="0"/>
          </a:endParaRPr>
        </a:p>
      </dsp:txBody>
      <dsp:txXfrm rot="5400000">
        <a:off x="-245635" y="246082"/>
        <a:ext cx="1637567" cy="1146297"/>
      </dsp:txXfrm>
    </dsp:sp>
    <dsp:sp modelId="{8C415264-6C4B-4C4B-BD13-E7801307640C}">
      <dsp:nvSpPr>
        <dsp:cNvPr id="0" name=""/>
        <dsp:cNvSpPr/>
      </dsp:nvSpPr>
      <dsp:spPr>
        <a:xfrm rot="5400000">
          <a:off x="4155739" y="-3008994"/>
          <a:ext cx="1064418" cy="7083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Yes – 304, 316Ti, 253MA, A286</a:t>
          </a:r>
          <a:endParaRPr lang="en-US" sz="1600" kern="1200" dirty="0">
            <a:latin typeface="Arial" pitchFamily="34" charset="0"/>
            <a:cs typeface="Arial" pitchFamily="34" charset="0"/>
          </a:endParaRPr>
        </a:p>
      </dsp:txBody>
      <dsp:txXfrm rot="5400000">
        <a:off x="4155739" y="-3008994"/>
        <a:ext cx="1064418" cy="7083302"/>
      </dsp:txXfrm>
    </dsp:sp>
    <dsp:sp modelId="{75C4974A-4389-49C6-8D99-C21B19425E12}">
      <dsp:nvSpPr>
        <dsp:cNvPr id="0" name=""/>
        <dsp:cNvSpPr/>
      </dsp:nvSpPr>
      <dsp:spPr>
        <a:xfrm rot="5400000">
          <a:off x="-245635" y="1689832"/>
          <a:ext cx="1637567" cy="114629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latin typeface="Arial" pitchFamily="34" charset="0"/>
              <a:cs typeface="Arial" pitchFamily="34" charset="0"/>
            </a:rPr>
            <a:t>Larson-Miller </a:t>
          </a:r>
        </a:p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smtClean="0">
              <a:latin typeface="Arial" pitchFamily="34" charset="0"/>
              <a:cs typeface="Arial" pitchFamily="34" charset="0"/>
            </a:rPr>
            <a:t>Parameter</a:t>
          </a:r>
          <a:endParaRPr lang="en-US" sz="1300" kern="1200" dirty="0" smtClean="0">
            <a:latin typeface="Arial" pitchFamily="34" charset="0"/>
            <a:cs typeface="Arial" pitchFamily="34" charset="0"/>
          </a:endParaRPr>
        </a:p>
      </dsp:txBody>
      <dsp:txXfrm rot="5400000">
        <a:off x="-245635" y="1689832"/>
        <a:ext cx="1637567" cy="1146297"/>
      </dsp:txXfrm>
    </dsp:sp>
    <dsp:sp modelId="{52AF68C1-A489-4DB4-AFB2-C2E28074364B}">
      <dsp:nvSpPr>
        <dsp:cNvPr id="0" name=""/>
        <dsp:cNvSpPr/>
      </dsp:nvSpPr>
      <dsp:spPr>
        <a:xfrm rot="5400000">
          <a:off x="4155739" y="-1565244"/>
          <a:ext cx="1064418" cy="7083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N/A</a:t>
          </a:r>
          <a:endParaRPr lang="en-US" sz="1600" kern="1200" dirty="0">
            <a:latin typeface="Arial" pitchFamily="34" charset="0"/>
            <a:cs typeface="Arial" pitchFamily="34" charset="0"/>
          </a:endParaRPr>
        </a:p>
      </dsp:txBody>
      <dsp:txXfrm rot="5400000">
        <a:off x="4155739" y="-1565244"/>
        <a:ext cx="1064418" cy="7083302"/>
      </dsp:txXfrm>
    </dsp:sp>
    <dsp:sp modelId="{1393B7E6-7AFA-49E0-9914-8895139DB46C}">
      <dsp:nvSpPr>
        <dsp:cNvPr id="0" name=""/>
        <dsp:cNvSpPr/>
      </dsp:nvSpPr>
      <dsp:spPr>
        <a:xfrm rot="5400000">
          <a:off x="-245635" y="3065034"/>
          <a:ext cx="1637567" cy="1146297"/>
        </a:xfrm>
        <a:prstGeom prst="chevron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8255" tIns="8255" rIns="8255" bIns="8255" numCol="1" spcCol="1270" anchor="ctr" anchorCtr="0">
          <a:noAutofit/>
        </a:bodyPr>
        <a:lstStyle/>
        <a:p>
          <a:pPr lvl="0" algn="ctr" defTabSz="5778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300" kern="1200" dirty="0" err="1" smtClean="0">
              <a:latin typeface="Arial" pitchFamily="34" charset="0"/>
              <a:cs typeface="Arial" pitchFamily="34" charset="0"/>
            </a:rPr>
            <a:t>Machinability</a:t>
          </a:r>
          <a:endParaRPr lang="en-US" sz="1300" kern="1200" dirty="0">
            <a:latin typeface="Arial" pitchFamily="34" charset="0"/>
            <a:cs typeface="Arial" pitchFamily="34" charset="0"/>
          </a:endParaRPr>
        </a:p>
      </dsp:txBody>
      <dsp:txXfrm rot="5400000">
        <a:off x="-245635" y="3065034"/>
        <a:ext cx="1637567" cy="1146297"/>
      </dsp:txXfrm>
    </dsp:sp>
    <dsp:sp modelId="{960EA618-EE84-4283-B6C8-F7092BDB6530}">
      <dsp:nvSpPr>
        <dsp:cNvPr id="0" name=""/>
        <dsp:cNvSpPr/>
      </dsp:nvSpPr>
      <dsp:spPr>
        <a:xfrm rot="5400000">
          <a:off x="4155739" y="-121494"/>
          <a:ext cx="1064418" cy="7083302"/>
        </a:xfrm>
        <a:prstGeom prst="round2Same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3792" tIns="10160" rIns="10160" bIns="10160" numCol="1" spcCol="1270" anchor="ctr" anchorCtr="0">
          <a:noAutofit/>
        </a:bodyPr>
        <a:lstStyle/>
        <a:p>
          <a:pPr marL="171450" lvl="1" indent="-171450" algn="l" defTabSz="7112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en-US" sz="1600" kern="1200" dirty="0" smtClean="0">
              <a:latin typeface="Arial" pitchFamily="34" charset="0"/>
              <a:cs typeface="Arial" pitchFamily="34" charset="0"/>
            </a:rPr>
            <a:t>Yes – 304, 316Ti, 253MA, A286</a:t>
          </a:r>
          <a:endParaRPr lang="en-US" sz="1600" kern="1200" dirty="0">
            <a:latin typeface="Arial" pitchFamily="34" charset="0"/>
            <a:cs typeface="Arial" pitchFamily="34" charset="0"/>
          </a:endParaRPr>
        </a:p>
      </dsp:txBody>
      <dsp:txXfrm rot="5400000">
        <a:off x="4155739" y="-121494"/>
        <a:ext cx="1064418" cy="708330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chevron2">
  <dgm:title val=""/>
  <dgm:desc val=""/>
  <dgm:catLst>
    <dgm:cat type="process" pri="12000"/>
    <dgm:cat type="list" pri="16000"/>
    <dgm:cat type="convert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32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  <dgm:cxn modelId="13" srcId="1" destId="11" srcOrd="0" destOrd="0"/>
        <dgm:cxn modelId="14" srcId="1" destId="12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34" srcId="3" destId="32" srcOrd="1" destOrd="0"/>
      </dgm:cxnLst>
      <dgm:bg/>
      <dgm:whole/>
    </dgm:dataModel>
  </dgm:sampData>
  <dgm:styleData>
    <dgm:dataModel>
      <dgm:ptLst>
        <dgm:pt modelId="0" type="doc"/>
        <dgm:pt modelId="1"/>
      </dgm:ptLst>
      <dgm:cxnLst>
        <dgm:cxn modelId="4" srcId="0" destId="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linearFlow">
    <dgm:varLst>
      <dgm:dir/>
      <dgm:animLvl val="lvl"/>
      <dgm:resizeHandles val="exact"/>
    </dgm:varLst>
    <dgm:alg type="lin">
      <dgm:param type="linDir" val="fromT"/>
      <dgm:param type="nodeHorzAlign" val="l"/>
    </dgm:alg>
    <dgm:shape xmlns:r="http://schemas.openxmlformats.org/officeDocument/2006/relationships" r:blip="">
      <dgm:adjLst/>
    </dgm:shape>
    <dgm:presOf/>
    <dgm:constrLst>
      <dgm:constr type="h" for="ch" forName="composite" refType="h"/>
      <dgm:constr type="w" for="ch" forName="composite" refType="w"/>
      <dgm:constr type="h" for="des" forName="parentText" op="equ"/>
      <dgm:constr type="h" for="ch" forName="sp" val="-14.88"/>
      <dgm:constr type="h" for="ch" forName="sp" refType="w" refFor="des" refForName="parentText" op="gte" fact="-0.3"/>
      <dgm:constr type="primFontSz" for="des" forName="parentText" op="equ" val="65"/>
      <dgm:constr type="primFontSz" for="des" forName="descendantText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t" for="ch" forName="parentText"/>
              <dgm:constr type="l" for="ch" forName="parentText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 refType="w" refFor="ch" refForName="pare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if>
          <dgm:else name="Name3">
            <dgm:constrLst>
              <dgm:constr type="t" for="ch" forName="parentText"/>
              <dgm:constr type="r" for="ch" forName="parentText" refType="w"/>
              <dgm:constr type="w" for="ch" forName="parentText" refType="w" fact="0.4"/>
              <dgm:constr type="h" for="ch" forName="parentText" refType="h"/>
              <dgm:constr type="w" for="ch" forName="parentText" refType="w" op="lte" fact="0.5"/>
              <dgm:constr type="w" for="ch" forName="parentText" refType="h" refFor="ch" refForName="parentText" op="lte" fact="0.7"/>
              <dgm:constr type="h" for="ch" forName="parentText" refType="w" refFor="ch" refForName="parentText" op="lte" fact="3"/>
              <dgm:constr type="l" for="ch" forName="descendantText"/>
              <dgm:constr type="w" for="ch" forName="descendantText" refType="w"/>
              <dgm:constr type="wOff" for="ch" forName="descendantText" refType="w" refFor="ch" refForName="parentText" fact="-1"/>
              <dgm:constr type="t" for="ch" forName="descendantText"/>
              <dgm:constr type="b" for="ch" forName="descendantText" refType="h" refFor="ch" refForName="parentText"/>
              <dgm:constr type="bOff" for="ch" forName="descendantText" refType="w" refFor="ch" refForName="parentText" fact="-0.5"/>
            </dgm:constrLst>
          </dgm:else>
        </dgm:choose>
        <dgm:ruleLst/>
        <dgm:layoutNode name="parentText" styleLbl="alignNode1">
          <dgm:varLst>
            <dgm:chMax val="1"/>
            <dgm:bulletEnabled val="1"/>
          </dgm:varLst>
          <dgm:alg type="tx"/>
          <dgm:shape xmlns:r="http://schemas.openxmlformats.org/officeDocument/2006/relationships" rot="90" type="chevron" r:blip="">
            <dgm:adjLst/>
          </dgm:shape>
          <dgm:presOf axis="self" ptType="node"/>
          <dgm:constrLst>
            <dgm:constr type="lMarg" refType="primFontSz" fact="0.05"/>
            <dgm:constr type="rMarg" refType="primFontSz" fact="0.05"/>
            <dgm:constr type="tMarg" refType="primFontSz" fact="0.05"/>
            <dgm:constr type="bMarg" refType="primFontSz" fact="0.05"/>
          </dgm:constrLst>
          <dgm:ruleLst>
            <dgm:rule type="h" val="100" fact="NaN" max="NaN"/>
            <dgm:rule type="primFontSz" val="24" fact="NaN" max="NaN"/>
            <dgm:rule type="h" val="110" fact="NaN" max="NaN"/>
            <dgm:rule type="primFontSz" val="18" fact="NaN" max="NaN"/>
            <dgm:rule type="h" val="INF" fact="NaN" max="NaN"/>
            <dgm:rule type="primFontSz" val="5" fact="NaN" max="NaN"/>
          </dgm:ruleLst>
        </dgm:layoutNode>
        <dgm:layoutNode name="descendantText" styleLbl="alignAcc1">
          <dgm:varLst>
            <dgm:bulletEnabled val="1"/>
          </dgm:varLst>
          <dgm:choose name="Name4">
            <dgm:if name="Name5" func="var" arg="dir" op="equ" val="norm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90" type="round2SameRect" r:blip="">
                <dgm:adjLst/>
              </dgm:shape>
            </dgm:if>
            <dgm:else name="Name6">
              <dgm:alg type="tx">
                <dgm:param type="stBulletLvl" val="1"/>
                <dgm:param type="txAnchorVertCh" val="mid"/>
              </dgm:alg>
              <dgm:shape xmlns:r="http://schemas.openxmlformats.org/officeDocument/2006/relationships" rot="-90" type="round2SameRect" r:blip="">
                <dgm:adjLst/>
              </dgm:shape>
            </dgm:else>
          </dgm:choose>
          <dgm:presOf axis="des" ptType="node"/>
          <dgm:choose name="Name7">
            <dgm:if name="Name8" func="var" arg="dir" op="equ" val="norm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rMarg" refType="primFontSz" fact="0.05"/>
              </dgm:constrLst>
            </dgm:if>
            <dgm:else name="Name9">
              <dgm:constrLst>
                <dgm:constr type="secFontSz" refType="primFontSz"/>
                <dgm:constr type="tMarg" refType="primFontSz" fact="0.05"/>
                <dgm:constr type="bMarg" refType="primFontSz" fact="0.05"/>
                <dgm:constr type="lMarg" refType="primFontSz" fact="0.05"/>
              </dgm:constrLst>
            </dgm:else>
          </dgm:choose>
          <dgm:ruleLst>
            <dgm:rule type="primFontSz" val="5" fact="NaN" max="NaN"/>
          </dgm:ruleLst>
        </dgm:layoutNode>
      </dgm:layoutNode>
      <dgm:forEach name="Name10" axis="followSib" ptType="sibTrans" cnt="1">
        <dgm:layoutNode name="sp">
          <dgm:alg type="sp"/>
          <dgm:shape xmlns:r="http://schemas.openxmlformats.org/officeDocument/2006/relationships" r:blip="">
            <dgm:adjLst/>
          </dgm:shape>
          <dgm:presOf axis="self"/>
          <dgm:constrLst>
            <dgm:constr type="w" val="1"/>
            <dgm:constr type="h" val="37.5"/>
          </dgm:constrLst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0916EB9-4180-4EB5-B36A-3C70A87A48AB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EB4F433-8F77-4238-B05F-EEDDD249F79D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B4F433-8F77-4238-B05F-EEDDD249F79D}" type="slidenum">
              <a:rPr lang="en-US" smtClean="0"/>
              <a:pPr/>
              <a:t>3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B4F433-8F77-4238-B05F-EEDDD249F79D}" type="slidenum">
              <a:rPr lang="en-US" smtClean="0"/>
              <a:pPr/>
              <a:t>5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EB4F433-8F77-4238-B05F-EEDDD249F79D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5E76EA-C0C6-4335-9DA3-12E50FBE4F90}" type="datetimeFigureOut">
              <a:rPr lang="en-US" smtClean="0"/>
              <a:pPr/>
              <a:t>10/26/2010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01BC86-346F-4580-BE96-13B960848607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1.xml"/><Relationship Id="rId7" Type="http://schemas.microsoft.com/office/2007/relationships/diagramDrawing" Target="../diagrams/drawing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1.xml"/><Relationship Id="rId5" Type="http://schemas.openxmlformats.org/officeDocument/2006/relationships/diagramQuickStyle" Target="../diagrams/quickStyle1.xml"/><Relationship Id="rId4" Type="http://schemas.openxmlformats.org/officeDocument/2006/relationships/diagramLayout" Target="../diagrams/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2.xml"/><Relationship Id="rId7" Type="http://schemas.microsoft.com/office/2007/relationships/diagramDrawing" Target="../diagrams/drawing2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2.xml"/><Relationship Id="rId5" Type="http://schemas.openxmlformats.org/officeDocument/2006/relationships/diagramQuickStyle" Target="../diagrams/quickStyle2.xml"/><Relationship Id="rId4" Type="http://schemas.openxmlformats.org/officeDocument/2006/relationships/diagramLayout" Target="../diagrams/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Components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HP and </a:t>
            </a:r>
            <a:r>
              <a:rPr lang="en-US" dirty="0" smtClean="0"/>
              <a:t>IP</a:t>
            </a:r>
            <a:endParaRPr lang="en-US" dirty="0" smtClean="0"/>
          </a:p>
          <a:p>
            <a:pPr lvl="1"/>
            <a:r>
              <a:rPr lang="en-US" dirty="0" smtClean="0"/>
              <a:t>Rotor</a:t>
            </a:r>
          </a:p>
          <a:p>
            <a:pPr lvl="1"/>
            <a:r>
              <a:rPr lang="en-US" dirty="0" smtClean="0"/>
              <a:t>Diaphragm</a:t>
            </a:r>
            <a:endParaRPr lang="en-US" dirty="0" smtClean="0"/>
          </a:p>
          <a:p>
            <a:pPr lvl="1"/>
            <a:r>
              <a:rPr lang="en-US" dirty="0" smtClean="0"/>
              <a:t>Blades/Nozzles</a:t>
            </a:r>
          </a:p>
          <a:p>
            <a:pPr lvl="1"/>
            <a:r>
              <a:rPr lang="en-US" dirty="0" smtClean="0"/>
              <a:t>Casing</a:t>
            </a:r>
            <a:endParaRPr lang="en-US" dirty="0" smtClean="0"/>
          </a:p>
          <a:p>
            <a:pPr lvl="1"/>
            <a:endParaRPr lang="en-US" dirty="0" smtClean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LP</a:t>
            </a:r>
            <a:endParaRPr lang="en-US" dirty="0" smtClean="0"/>
          </a:p>
          <a:p>
            <a:pPr lvl="1"/>
            <a:r>
              <a:rPr lang="en-US" dirty="0" smtClean="0"/>
              <a:t>Rotor</a:t>
            </a:r>
          </a:p>
          <a:p>
            <a:pPr lvl="1"/>
            <a:r>
              <a:rPr lang="en-US" dirty="0" smtClean="0"/>
              <a:t>Diaphragm</a:t>
            </a:r>
            <a:endParaRPr lang="en-US" dirty="0" smtClean="0"/>
          </a:p>
          <a:p>
            <a:pPr lvl="1"/>
            <a:r>
              <a:rPr lang="en-US" dirty="0" smtClean="0"/>
              <a:t>Blades/nozzles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List of Potential Materials</a:t>
            </a:r>
            <a:br>
              <a:rPr lang="en-US" dirty="0" smtClean="0"/>
            </a:br>
            <a:r>
              <a:rPr lang="en-US" dirty="0" smtClean="0"/>
              <a:t>HP, High T, Static and Dynamic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r>
              <a:rPr lang="en-US" dirty="0" err="1" smtClean="0"/>
              <a:t>Inconel</a:t>
            </a:r>
            <a:r>
              <a:rPr lang="en-US" dirty="0" smtClean="0"/>
              <a:t> 617</a:t>
            </a:r>
          </a:p>
          <a:p>
            <a:r>
              <a:rPr lang="en-US" dirty="0" err="1" smtClean="0"/>
              <a:t>Inconel</a:t>
            </a:r>
            <a:r>
              <a:rPr lang="en-US" dirty="0" smtClean="0"/>
              <a:t> 625</a:t>
            </a:r>
          </a:p>
          <a:p>
            <a:r>
              <a:rPr lang="en-US" dirty="0" err="1" smtClean="0"/>
              <a:t>Inconel</a:t>
            </a:r>
            <a:r>
              <a:rPr lang="en-US" dirty="0" smtClean="0"/>
              <a:t> 718</a:t>
            </a:r>
          </a:p>
          <a:p>
            <a:r>
              <a:rPr lang="en-US" dirty="0" err="1" smtClean="0"/>
              <a:t>Inconel</a:t>
            </a:r>
            <a:r>
              <a:rPr lang="en-US" dirty="0" smtClean="0"/>
              <a:t> 740</a:t>
            </a:r>
          </a:p>
          <a:p>
            <a:r>
              <a:rPr lang="en-US" dirty="0" err="1" smtClean="0"/>
              <a:t>Nimonic</a:t>
            </a:r>
            <a:r>
              <a:rPr lang="en-US" dirty="0" smtClean="0"/>
              <a:t> 105</a:t>
            </a:r>
          </a:p>
          <a:p>
            <a:r>
              <a:rPr lang="en-US" dirty="0" err="1" smtClean="0"/>
              <a:t>Nimonic</a:t>
            </a:r>
            <a:r>
              <a:rPr lang="en-US" dirty="0" smtClean="0"/>
              <a:t> 115</a:t>
            </a:r>
          </a:p>
          <a:p>
            <a:r>
              <a:rPr lang="en-US" dirty="0" err="1" smtClean="0"/>
              <a:t>Nimonic</a:t>
            </a:r>
            <a:r>
              <a:rPr lang="en-US" dirty="0" smtClean="0"/>
              <a:t> 263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Haynes 230</a:t>
            </a:r>
          </a:p>
          <a:p>
            <a:r>
              <a:rPr lang="en-US" dirty="0" smtClean="0"/>
              <a:t>Haynes 282</a:t>
            </a:r>
          </a:p>
          <a:p>
            <a:r>
              <a:rPr lang="en-US" dirty="0" smtClean="0"/>
              <a:t>U700</a:t>
            </a:r>
          </a:p>
          <a:p>
            <a:r>
              <a:rPr lang="en-US" dirty="0" smtClean="0"/>
              <a:t>U710</a:t>
            </a:r>
          </a:p>
          <a:p>
            <a:r>
              <a:rPr lang="en-US" dirty="0" smtClean="0"/>
              <a:t>U720</a:t>
            </a:r>
          </a:p>
          <a:p>
            <a:r>
              <a:rPr lang="en-US" dirty="0" err="1" smtClean="0"/>
              <a:t>Waspaloy</a:t>
            </a:r>
            <a:endParaRPr lang="en-US" dirty="0" smtClean="0"/>
          </a:p>
          <a:p>
            <a:r>
              <a:rPr lang="en-US" dirty="0" smtClean="0"/>
              <a:t>ODS-</a:t>
            </a:r>
            <a:r>
              <a:rPr lang="en-US" dirty="0" err="1" smtClean="0"/>
              <a:t>FeCrAl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0" y="274638"/>
            <a:ext cx="9144000" cy="1143000"/>
          </a:xfrm>
        </p:spPr>
        <p:txBody>
          <a:bodyPr>
            <a:normAutofit fontScale="90000"/>
          </a:bodyPr>
          <a:lstStyle/>
          <a:p>
            <a:r>
              <a:rPr lang="en-US" dirty="0" smtClean="0"/>
              <a:t>Phase 1 – Disqualifying Factors</a:t>
            </a:r>
            <a:br>
              <a:rPr lang="en-US" dirty="0" smtClean="0"/>
            </a:br>
            <a:r>
              <a:rPr lang="en-US" dirty="0" smtClean="0"/>
              <a:t>HP </a:t>
            </a:r>
            <a:r>
              <a:rPr lang="en-US" dirty="0" smtClean="0"/>
              <a:t>Components–Rotor, diaphragm, casing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Phase 2 - Performance Ranking</a:t>
            </a:r>
            <a:br>
              <a:rPr lang="en-US" dirty="0" smtClean="0"/>
            </a:br>
            <a:r>
              <a:rPr lang="en-US" dirty="0" smtClean="0"/>
              <a:t>HP/IP Rotor, Diaphragm and Casing</a:t>
            </a:r>
            <a:endParaRPr lang="en-US" dirty="0"/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30480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920"/>
                <a:gridCol w="1645920"/>
                <a:gridCol w="1645920"/>
                <a:gridCol w="1645920"/>
                <a:gridCol w="1645920"/>
              </a:tblGrid>
              <a:tr h="762000"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Material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Yield </a:t>
                      </a:r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Strength (</a:t>
                      </a:r>
                      <a:r>
                        <a:rPr lang="en-US" sz="1600" dirty="0" err="1" smtClean="0">
                          <a:latin typeface="Arial" pitchFamily="34" charset="0"/>
                          <a:cs typeface="Arial" pitchFamily="34" charset="0"/>
                        </a:rPr>
                        <a:t>Mpa</a:t>
                      </a:r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)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Cost ($/lb)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$/</a:t>
                      </a:r>
                      <a:r>
                        <a:rPr lang="en-US" sz="1600" dirty="0" err="1" smtClean="0">
                          <a:latin typeface="Symbol" pitchFamily="18" charset="2"/>
                          <a:cs typeface="Arial" pitchFamily="34" charset="0"/>
                        </a:rPr>
                        <a:t>s</a:t>
                      </a:r>
                      <a:r>
                        <a:rPr lang="en-US" sz="1600" baseline="-25000" dirty="0" err="1" smtClean="0">
                          <a:latin typeface="Arial" pitchFamily="34" charset="0"/>
                          <a:cs typeface="Arial" pitchFamily="34" charset="0"/>
                        </a:rPr>
                        <a:t>y</a:t>
                      </a:r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 (x100)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Oxidation Rank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7620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dirty="0" err="1" smtClean="0">
                          <a:latin typeface="Arial" pitchFamily="34" charset="0"/>
                          <a:cs typeface="Arial" pitchFamily="34" charset="0"/>
                        </a:rPr>
                        <a:t>Inconel</a:t>
                      </a:r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 617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283</a:t>
                      </a:r>
                    </a:p>
                    <a:p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10.70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3.78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8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762000">
                <a:tc>
                  <a:txBody>
                    <a:bodyPr/>
                    <a:lstStyle/>
                    <a:p>
                      <a:r>
                        <a:rPr lang="en-US" b="1" dirty="0" err="1" smtClean="0">
                          <a:latin typeface="Arial" pitchFamily="34" charset="0"/>
                          <a:cs typeface="Arial" pitchFamily="34" charset="0"/>
                        </a:rPr>
                        <a:t>Inconel</a:t>
                      </a:r>
                      <a:r>
                        <a:rPr lang="en-US" b="1" dirty="0" smtClean="0">
                          <a:latin typeface="Arial" pitchFamily="34" charset="0"/>
                          <a:cs typeface="Arial" pitchFamily="34" charset="0"/>
                        </a:rPr>
                        <a:t> 740 </a:t>
                      </a:r>
                      <a:endParaRPr lang="en-US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Arial" pitchFamily="34" charset="0"/>
                          <a:cs typeface="Arial" pitchFamily="34" charset="0"/>
                        </a:rPr>
                        <a:t>608</a:t>
                      </a:r>
                      <a:endParaRPr lang="en-US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Arial" pitchFamily="34" charset="0"/>
                          <a:cs typeface="Arial" pitchFamily="34" charset="0"/>
                        </a:rPr>
                        <a:t>10.70</a:t>
                      </a:r>
                      <a:endParaRPr lang="en-US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Arial" pitchFamily="34" charset="0"/>
                          <a:cs typeface="Arial" pitchFamily="34" charset="0"/>
                        </a:rPr>
                        <a:t>1.76</a:t>
                      </a:r>
                      <a:endParaRPr lang="en-US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Arial" pitchFamily="34" charset="0"/>
                          <a:cs typeface="Arial" pitchFamily="34" charset="0"/>
                        </a:rPr>
                        <a:t>10</a:t>
                      </a:r>
                      <a:endParaRPr lang="en-US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solidFill>
                      <a:srgbClr val="E9EDF4"/>
                    </a:solidFill>
                  </a:tcPr>
                </a:tc>
              </a:tr>
              <a:tr h="762000">
                <a:tc>
                  <a:txBody>
                    <a:bodyPr/>
                    <a:lstStyle/>
                    <a:p>
                      <a:r>
                        <a:rPr lang="en-US" dirty="0" err="1" smtClean="0">
                          <a:latin typeface="Arial" pitchFamily="34" charset="0"/>
                          <a:cs typeface="Arial" pitchFamily="34" charset="0"/>
                        </a:rPr>
                        <a:t>Nimonic</a:t>
                      </a:r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 263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630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11.39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1.81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Phase 1 – Disqualifying Factors</a:t>
            </a:r>
            <a:br>
              <a:rPr lang="en-US" dirty="0" smtClean="0"/>
            </a:br>
            <a:r>
              <a:rPr lang="en-US" dirty="0" smtClean="0"/>
              <a:t>HP Components – Blades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Phase 2 - Performance Ranking</a:t>
            </a:r>
            <a:br>
              <a:rPr lang="en-US" dirty="0" smtClean="0"/>
            </a:br>
            <a:r>
              <a:rPr lang="en-US" dirty="0" smtClean="0"/>
              <a:t>HP Blades</a:t>
            </a:r>
            <a:endParaRPr lang="en-US" dirty="0"/>
          </a:p>
        </p:txBody>
      </p:sp>
      <p:graphicFrame>
        <p:nvGraphicFramePr>
          <p:cNvPr id="9" name="Content Placeholder 8"/>
          <p:cNvGraphicFramePr>
            <a:graphicFrameLocks noGrp="1"/>
          </p:cNvGraphicFramePr>
          <p:nvPr>
            <p:ph idx="1"/>
          </p:nvPr>
        </p:nvGraphicFramePr>
        <p:xfrm>
          <a:off x="381000" y="1447800"/>
          <a:ext cx="8229600" cy="49377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920"/>
                <a:gridCol w="1645920"/>
                <a:gridCol w="1645920"/>
                <a:gridCol w="1645920"/>
                <a:gridCol w="1645920"/>
              </a:tblGrid>
              <a:tr h="609600"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Material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Yield Strength (</a:t>
                      </a:r>
                      <a:r>
                        <a:rPr lang="en-US" sz="1600" dirty="0" err="1" smtClean="0">
                          <a:latin typeface="Arial" pitchFamily="34" charset="0"/>
                          <a:cs typeface="Arial" pitchFamily="34" charset="0"/>
                        </a:rPr>
                        <a:t>Mpa</a:t>
                      </a:r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)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Cost </a:t>
                      </a:r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($/lb)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$/</a:t>
                      </a:r>
                      <a:r>
                        <a:rPr lang="en-US" sz="1600" dirty="0" err="1" smtClean="0">
                          <a:latin typeface="Symbol" pitchFamily="18" charset="2"/>
                          <a:cs typeface="Arial" pitchFamily="34" charset="0"/>
                        </a:rPr>
                        <a:t>s</a:t>
                      </a:r>
                      <a:r>
                        <a:rPr lang="en-US" sz="1600" baseline="-25000" dirty="0" err="1" smtClean="0">
                          <a:latin typeface="Arial" pitchFamily="34" charset="0"/>
                          <a:cs typeface="Arial" pitchFamily="34" charset="0"/>
                        </a:rPr>
                        <a:t>y</a:t>
                      </a:r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 (x100)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Oxidation Rank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6096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err="1" smtClean="0">
                          <a:latin typeface="Arial" pitchFamily="34" charset="0"/>
                          <a:cs typeface="Arial" pitchFamily="34" charset="0"/>
                        </a:rPr>
                        <a:t>Inconel</a:t>
                      </a:r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 617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283</a:t>
                      </a:r>
                    </a:p>
                    <a:p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10.70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3.78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8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609600">
                <a:tc>
                  <a:txBody>
                    <a:bodyPr/>
                    <a:lstStyle/>
                    <a:p>
                      <a:r>
                        <a:rPr lang="en-US" sz="1800" dirty="0" err="1" smtClean="0">
                          <a:latin typeface="Arial" pitchFamily="34" charset="0"/>
                          <a:cs typeface="Arial" pitchFamily="34" charset="0"/>
                        </a:rPr>
                        <a:t>Inconel</a:t>
                      </a:r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 740 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608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10.70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1.76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10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solidFill>
                      <a:srgbClr val="E9EDF4"/>
                    </a:solidFill>
                  </a:tcPr>
                </a:tc>
              </a:tr>
              <a:tr h="609600">
                <a:tc>
                  <a:txBody>
                    <a:bodyPr/>
                    <a:lstStyle/>
                    <a:p>
                      <a:r>
                        <a:rPr lang="en-US" sz="1800" dirty="0" err="1" smtClean="0">
                          <a:latin typeface="Arial" pitchFamily="34" charset="0"/>
                          <a:cs typeface="Arial" pitchFamily="34" charset="0"/>
                        </a:rPr>
                        <a:t>Nimonic</a:t>
                      </a:r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 263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630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11.39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1.81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6096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err="1" smtClean="0">
                          <a:latin typeface="Arial" pitchFamily="34" charset="0"/>
                          <a:cs typeface="Arial" pitchFamily="34" charset="0"/>
                        </a:rPr>
                        <a:t>Nimonic</a:t>
                      </a:r>
                      <a:r>
                        <a:rPr lang="en-US" sz="1800" b="1" dirty="0" smtClean="0">
                          <a:latin typeface="Arial" pitchFamily="34" charset="0"/>
                          <a:cs typeface="Arial" pitchFamily="34" charset="0"/>
                        </a:rPr>
                        <a:t> 105</a:t>
                      </a:r>
                    </a:p>
                    <a:p>
                      <a:endParaRPr lang="en-US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latin typeface="Arial" pitchFamily="34" charset="0"/>
                          <a:cs typeface="Arial" pitchFamily="34" charset="0"/>
                        </a:rPr>
                        <a:t>690</a:t>
                      </a:r>
                      <a:endParaRPr lang="en-US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latin typeface="Arial" pitchFamily="34" charset="0"/>
                          <a:cs typeface="Arial" pitchFamily="34" charset="0"/>
                        </a:rPr>
                        <a:t>11.36</a:t>
                      </a:r>
                      <a:endParaRPr lang="en-US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solidFill>
                      <a:srgbClr val="E9EDF4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latin typeface="Arial" pitchFamily="34" charset="0"/>
                          <a:cs typeface="Arial" pitchFamily="34" charset="0"/>
                        </a:rPr>
                        <a:t>1.65</a:t>
                      </a:r>
                      <a:endParaRPr lang="en-US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pPr marL="0" algn="l" defTabSz="914400" rtl="0" eaLnBrk="1" latinLnBrk="0" hangingPunct="1"/>
                      <a:r>
                        <a:rPr lang="en-US" sz="1800" b="1" kern="1200" dirty="0" smtClean="0">
                          <a:solidFill>
                            <a:schemeClr val="dk1"/>
                          </a:solidFill>
                          <a:latin typeface="Arial" pitchFamily="34" charset="0"/>
                          <a:ea typeface="+mn-ea"/>
                          <a:cs typeface="Arial" pitchFamily="34" charset="0"/>
                        </a:rPr>
                        <a:t>9</a:t>
                      </a:r>
                      <a:endParaRPr lang="en-US" sz="1800" b="1" kern="1200" dirty="0">
                        <a:solidFill>
                          <a:schemeClr val="dk1"/>
                        </a:solidFill>
                        <a:latin typeface="Arial" pitchFamily="34" charset="0"/>
                        <a:ea typeface="+mn-ea"/>
                        <a:cs typeface="Arial" pitchFamily="34" charset="0"/>
                      </a:endParaRPr>
                    </a:p>
                  </a:txBody>
                  <a:tcPr/>
                </a:tc>
              </a:tr>
              <a:tr h="609600">
                <a:tc>
                  <a:txBody>
                    <a:bodyPr/>
                    <a:lstStyle/>
                    <a:p>
                      <a:r>
                        <a:rPr lang="en-US" sz="1800" b="1" dirty="0" err="1" smtClean="0">
                          <a:latin typeface="Arial" pitchFamily="34" charset="0"/>
                          <a:cs typeface="Arial" pitchFamily="34" charset="0"/>
                        </a:rPr>
                        <a:t>Nimonic</a:t>
                      </a:r>
                      <a:r>
                        <a:rPr lang="en-US" sz="1800" b="1" dirty="0" smtClean="0">
                          <a:latin typeface="Arial" pitchFamily="34" charset="0"/>
                          <a:cs typeface="Arial" pitchFamily="34" charset="0"/>
                        </a:rPr>
                        <a:t> 115</a:t>
                      </a:r>
                      <a:endParaRPr lang="en-US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latin typeface="Arial" pitchFamily="34" charset="0"/>
                          <a:cs typeface="Arial" pitchFamily="34" charset="0"/>
                        </a:rPr>
                        <a:t>690</a:t>
                      </a:r>
                      <a:endParaRPr lang="en-US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latin typeface="Arial" pitchFamily="34" charset="0"/>
                          <a:cs typeface="Arial" pitchFamily="34" charset="0"/>
                        </a:rPr>
                        <a:t>11.36</a:t>
                      </a:r>
                      <a:endParaRPr lang="en-US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solidFill>
                      <a:srgbClr val="D0D8E8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latin typeface="Arial" pitchFamily="34" charset="0"/>
                          <a:cs typeface="Arial" pitchFamily="34" charset="0"/>
                        </a:rPr>
                        <a:t>1.65</a:t>
                      </a:r>
                      <a:endParaRPr lang="en-US" sz="1800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solidFill>
                      <a:srgbClr val="FFFF00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800" b="1" dirty="0" smtClean="0">
                          <a:latin typeface="Arial" pitchFamily="34" charset="0"/>
                          <a:cs typeface="Arial" pitchFamily="34" charset="0"/>
                        </a:rPr>
                        <a:t>9</a:t>
                      </a:r>
                    </a:p>
                  </a:txBody>
                  <a:tcPr/>
                </a:tc>
              </a:tr>
              <a:tr h="609600">
                <a:tc>
                  <a:txBody>
                    <a:bodyPr/>
                    <a:lstStyle/>
                    <a:p>
                      <a:r>
                        <a:rPr lang="en-US" sz="1800" dirty="0" err="1" smtClean="0">
                          <a:latin typeface="Arial" pitchFamily="34" charset="0"/>
                          <a:cs typeface="Arial" pitchFamily="34" charset="0"/>
                        </a:rPr>
                        <a:t>Waspaloy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650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10.30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1.58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5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609600"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Haynes 282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614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10.35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1.69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800" dirty="0" smtClean="0">
                          <a:latin typeface="Arial" pitchFamily="34" charset="0"/>
                          <a:cs typeface="Arial" pitchFamily="34" charset="0"/>
                        </a:rPr>
                        <a:t>6</a:t>
                      </a:r>
                      <a:endParaRPr lang="en-US" sz="18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List of Potential Materials</a:t>
            </a:r>
            <a:br>
              <a:rPr lang="en-US" dirty="0" smtClean="0"/>
            </a:br>
            <a:r>
              <a:rPr lang="en-US" dirty="0" smtClean="0"/>
              <a:t>LP Components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r>
              <a:rPr lang="en-US" dirty="0" smtClean="0"/>
              <a:t>304</a:t>
            </a:r>
          </a:p>
          <a:p>
            <a:r>
              <a:rPr lang="en-US" dirty="0" smtClean="0"/>
              <a:t>316Ti</a:t>
            </a:r>
          </a:p>
          <a:p>
            <a:r>
              <a:rPr lang="en-US" dirty="0" smtClean="0"/>
              <a:t>A286</a:t>
            </a:r>
          </a:p>
          <a:p>
            <a:r>
              <a:rPr lang="en-US" dirty="0" smtClean="0"/>
              <a:t>253MA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Phase 1 – Disqualifying Factors</a:t>
            </a:r>
            <a:br>
              <a:rPr lang="en-US" dirty="0" smtClean="0"/>
            </a:br>
            <a:r>
              <a:rPr lang="en-US" dirty="0" smtClean="0"/>
              <a:t>LP Components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8229600" cy="452596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Phase 2 - Performance Ranking</a:t>
            </a:r>
            <a:br>
              <a:rPr lang="en-US" dirty="0" smtClean="0"/>
            </a:br>
            <a:r>
              <a:rPr lang="en-US" dirty="0" smtClean="0"/>
              <a:t>LP Rotor, Diaphragm and Blades</a:t>
            </a:r>
            <a:endParaRPr lang="en-US" dirty="0"/>
          </a:p>
        </p:txBody>
      </p:sp>
      <p:graphicFrame>
        <p:nvGraphicFramePr>
          <p:cNvPr id="5" name="Content Placeholder 4"/>
          <p:cNvGraphicFramePr>
            <a:graphicFrameLocks noGrp="1"/>
          </p:cNvGraphicFramePr>
          <p:nvPr>
            <p:ph idx="1"/>
          </p:nvPr>
        </p:nvGraphicFramePr>
        <p:xfrm>
          <a:off x="457200" y="1600200"/>
          <a:ext cx="6583680" cy="426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45920"/>
                <a:gridCol w="1645920"/>
                <a:gridCol w="1645920"/>
                <a:gridCol w="1645920"/>
              </a:tblGrid>
              <a:tr h="853440"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Material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Yield Strength (</a:t>
                      </a:r>
                      <a:r>
                        <a:rPr lang="en-US" sz="1600" dirty="0" err="1" smtClean="0">
                          <a:latin typeface="Arial" pitchFamily="34" charset="0"/>
                          <a:cs typeface="Arial" pitchFamily="34" charset="0"/>
                        </a:rPr>
                        <a:t>Mpa</a:t>
                      </a:r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)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Cost </a:t>
                      </a:r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($/lb)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$/</a:t>
                      </a:r>
                      <a:r>
                        <a:rPr lang="en-US" sz="1600" dirty="0" err="1" smtClean="0">
                          <a:latin typeface="Symbol" pitchFamily="18" charset="2"/>
                          <a:cs typeface="Arial" pitchFamily="34" charset="0"/>
                        </a:rPr>
                        <a:t>s</a:t>
                      </a:r>
                      <a:r>
                        <a:rPr lang="en-US" sz="1600" baseline="-25000" dirty="0" err="1" smtClean="0">
                          <a:latin typeface="Arial" pitchFamily="34" charset="0"/>
                          <a:cs typeface="Arial" pitchFamily="34" charset="0"/>
                        </a:rPr>
                        <a:t>y</a:t>
                      </a:r>
                      <a:r>
                        <a:rPr lang="en-US" sz="1600" dirty="0" smtClean="0">
                          <a:latin typeface="Arial" pitchFamily="34" charset="0"/>
                          <a:cs typeface="Arial" pitchFamily="34" charset="0"/>
                        </a:rPr>
                        <a:t> (x100)</a:t>
                      </a:r>
                      <a:endParaRPr lang="en-US" sz="1600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853440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316Ti Stainless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160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2.95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1.84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853440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304 Stainless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200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2.21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1.11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853440"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253MA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202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2.64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 smtClean="0">
                          <a:latin typeface="Arial" pitchFamily="34" charset="0"/>
                          <a:cs typeface="Arial" pitchFamily="34" charset="0"/>
                        </a:rPr>
                        <a:t>1.31</a:t>
                      </a:r>
                      <a:endParaRPr lang="en-US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</a:tr>
              <a:tr h="853440"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Arial" pitchFamily="34" charset="0"/>
                          <a:cs typeface="Arial" pitchFamily="34" charset="0"/>
                        </a:rPr>
                        <a:t>A286</a:t>
                      </a:r>
                      <a:endParaRPr lang="en-US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Arial" pitchFamily="34" charset="0"/>
                          <a:cs typeface="Arial" pitchFamily="34" charset="0"/>
                        </a:rPr>
                        <a:t>510</a:t>
                      </a:r>
                      <a:endParaRPr lang="en-US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Arial" pitchFamily="34" charset="0"/>
                          <a:cs typeface="Arial" pitchFamily="34" charset="0"/>
                        </a:rPr>
                        <a:t>3.95</a:t>
                      </a:r>
                      <a:endParaRPr lang="en-US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b="1" dirty="0" smtClean="0">
                          <a:latin typeface="Arial" pitchFamily="34" charset="0"/>
                          <a:cs typeface="Arial" pitchFamily="34" charset="0"/>
                        </a:rPr>
                        <a:t>0.77</a:t>
                      </a:r>
                      <a:endParaRPr lang="en-US" b="1" dirty="0">
                        <a:latin typeface="Arial" pitchFamily="34" charset="0"/>
                        <a:cs typeface="Arial" pitchFamily="34" charset="0"/>
                      </a:endParaRPr>
                    </a:p>
                  </a:txBody>
                  <a:tcPr>
                    <a:solidFill>
                      <a:srgbClr val="FFFF00"/>
                    </a:solidFill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1446</TotalTime>
  <Words>368</Words>
  <Application>Microsoft Office PowerPoint</Application>
  <PresentationFormat>On-screen Show (4:3)</PresentationFormat>
  <Paragraphs>147</Paragraphs>
  <Slides>9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0" baseType="lpstr">
      <vt:lpstr>Office Theme</vt:lpstr>
      <vt:lpstr>Components</vt:lpstr>
      <vt:lpstr>List of Potential Materials HP, High T, Static and Dynamic</vt:lpstr>
      <vt:lpstr>Phase 1 – Disqualifying Factors HP Components–Rotor, diaphragm, casing</vt:lpstr>
      <vt:lpstr>Phase 2 - Performance Ranking HP/IP Rotor, Diaphragm and Casing</vt:lpstr>
      <vt:lpstr>Phase 1 – Disqualifying Factors HP Components – Blades</vt:lpstr>
      <vt:lpstr>Phase 2 - Performance Ranking HP Blades</vt:lpstr>
      <vt:lpstr>List of Potential Materials LP Components</vt:lpstr>
      <vt:lpstr>Phase 1 – Disqualifying Factors LP Components</vt:lpstr>
      <vt:lpstr>Phase 2 - Performance Ranking LP Rotor, Diaphragm and Blades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List of Potential Materials</dc:title>
  <dc:creator>Kelly Collier</dc:creator>
  <cp:lastModifiedBy>Kelly Collier</cp:lastModifiedBy>
  <cp:revision>79</cp:revision>
  <dcterms:created xsi:type="dcterms:W3CDTF">2010-10-20T14:23:05Z</dcterms:created>
  <dcterms:modified xsi:type="dcterms:W3CDTF">2010-10-27T03:43:20Z</dcterms:modified>
</cp:coreProperties>
</file>

<file path=docProps/thumbnail.jpeg>
</file>